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567" r:id="rId2"/>
    <p:sldId id="376" r:id="rId3"/>
    <p:sldId id="264" r:id="rId4"/>
    <p:sldId id="265" r:id="rId5"/>
    <p:sldId id="266" r:id="rId6"/>
    <p:sldId id="267" r:id="rId7"/>
    <p:sldId id="268" r:id="rId8"/>
    <p:sldId id="269" r:id="rId9"/>
    <p:sldId id="270" r:id="rId10"/>
    <p:sldId id="271" r:id="rId11"/>
    <p:sldId id="446" r:id="rId12"/>
    <p:sldId id="447" r:id="rId13"/>
    <p:sldId id="448" r:id="rId14"/>
    <p:sldId id="449" r:id="rId15"/>
    <p:sldId id="450" r:id="rId16"/>
    <p:sldId id="451" r:id="rId17"/>
    <p:sldId id="452" r:id="rId18"/>
    <p:sldId id="453" r:id="rId19"/>
    <p:sldId id="454" r:id="rId20"/>
    <p:sldId id="455" r:id="rId21"/>
    <p:sldId id="456" r:id="rId22"/>
    <p:sldId id="457"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9" r:id="rId38"/>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91"/>
    <p:restoredTop sz="94694"/>
  </p:normalViewPr>
  <p:slideViewPr>
    <p:cSldViewPr>
      <p:cViewPr varScale="1">
        <p:scale>
          <a:sx n="117" d="100"/>
          <a:sy n="117" d="100"/>
        </p:scale>
        <p:origin x="1816" y="168"/>
      </p:cViewPr>
      <p:guideLst>
        <p:guide orient="horz" pos="2160"/>
        <p:guide pos="2880"/>
      </p:guideLst>
    </p:cSldViewPr>
  </p:slideViewPr>
  <p:outlineViewPr>
    <p:cViewPr>
      <p:scale>
        <a:sx n="33" d="100"/>
        <a:sy n="33" d="100"/>
      </p:scale>
      <p:origin x="0" y="-166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636D43-D4F4-AB4E-AC08-0011D3F215D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5C3F377-C4BF-C342-9D3E-D159FB3BDAD2}"/>
              </a:ext>
            </a:extLst>
          </p:cNvPr>
          <p:cNvSpPr>
            <a:spLocks noGrp="1"/>
          </p:cNvSpPr>
          <p:nvPr>
            <p:ph type="dt" sz="quarter"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1104ABA-2208-49CA-8BD0-B401195A0249}" type="datetimeFigureOut">
              <a:rPr lang="en-US" altLang="en-US"/>
              <a:pPr>
                <a:defRPr/>
              </a:pPr>
              <a:t>12/11/19</a:t>
            </a:fld>
            <a:endParaRPr lang="en-US" altLang="en-US"/>
          </a:p>
        </p:txBody>
      </p:sp>
      <p:sp>
        <p:nvSpPr>
          <p:cNvPr id="4" name="Footer Placeholder 3">
            <a:extLst>
              <a:ext uri="{FF2B5EF4-FFF2-40B4-BE49-F238E27FC236}">
                <a16:creationId xmlns:a16="http://schemas.microsoft.com/office/drawing/2014/main" id="{8C863FDF-4463-7545-9D53-2AF07D94CFCB}"/>
              </a:ext>
            </a:extLst>
          </p:cNvPr>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3AEECE9-BEA4-8D4F-BB5D-165935CE3493}"/>
              </a:ext>
            </a:extLst>
          </p:cNvPr>
          <p:cNvSpPr>
            <a:spLocks noGrp="1"/>
          </p:cNvSpPr>
          <p:nvPr>
            <p:ph type="sldNum" sz="quarter" idx="3"/>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40470E9-0BD7-4EF5-954D-CA04848F1858}" type="slidenum">
              <a:rPr lang="en-US" altLang="en-US"/>
              <a:pPr>
                <a:defRPr/>
              </a:pPr>
              <a:t>‹#›</a:t>
            </a:fld>
            <a:endParaRPr lang="en-US" altLang="en-US"/>
          </a:p>
        </p:txBody>
      </p:sp>
    </p:spTree>
    <p:extLst>
      <p:ext uri="{BB962C8B-B14F-4D97-AF65-F5344CB8AC3E}">
        <p14:creationId xmlns:p14="http://schemas.microsoft.com/office/powerpoint/2010/main" val="3695765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E8B53-C945-9B4E-8BA5-8439CE784E5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17CC8F6-4C31-0E4B-BD60-FD0E576C3DE0}"/>
              </a:ext>
            </a:extLst>
          </p:cNvPr>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82FC689-A490-4362-BF79-8815AF491FB8}" type="datetimeFigureOut">
              <a:rPr lang="en-US" altLang="en-US"/>
              <a:pPr>
                <a:defRPr/>
              </a:pPr>
              <a:t>12/11/19</a:t>
            </a:fld>
            <a:endParaRPr lang="en-US" altLang="en-US"/>
          </a:p>
        </p:txBody>
      </p:sp>
      <p:sp>
        <p:nvSpPr>
          <p:cNvPr id="4" name="Slide Image Placeholder 3">
            <a:extLst>
              <a:ext uri="{FF2B5EF4-FFF2-40B4-BE49-F238E27FC236}">
                <a16:creationId xmlns:a16="http://schemas.microsoft.com/office/drawing/2014/main" id="{9B3D4D84-9CCF-B443-81F4-997B5E73052D}"/>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8835CA-22C6-E24B-BD16-CFC684386389}"/>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91DA21-F2E3-1F49-A83A-0FB30DEECBBD}"/>
              </a:ext>
            </a:extLst>
          </p:cNvPr>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63849AF-FF85-9949-9A6D-9C08E71015E6}"/>
              </a:ext>
            </a:extLst>
          </p:cNvPr>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387940F-35EC-40EB-9131-D6D871D4E144}" type="slidenum">
              <a:rPr lang="en-US" altLang="en-US"/>
              <a:pPr>
                <a:defRPr/>
              </a:pPr>
              <a:t>‹#›</a:t>
            </a:fld>
            <a:endParaRPr lang="en-US" altLang="en-US"/>
          </a:p>
        </p:txBody>
      </p:sp>
    </p:spTree>
    <p:extLst>
      <p:ext uri="{BB962C8B-B14F-4D97-AF65-F5344CB8AC3E}">
        <p14:creationId xmlns:p14="http://schemas.microsoft.com/office/powerpoint/2010/main" val="3557753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C4358F77-07B7-DD42-A6BB-1736BDA5E541}"/>
              </a:ext>
            </a:extLst>
          </p:cNvPr>
          <p:cNvSpPr>
            <a:spLocks noGrp="1" noRot="1" noChangeAspect="1" noTextEdit="1"/>
          </p:cNvSpPr>
          <p:nvPr>
            <p:ph type="sldImg"/>
          </p:nvPr>
        </p:nvSpPr>
        <p:spPr bwMode="auto">
          <a:xfrm>
            <a:off x="1146175" y="685800"/>
            <a:ext cx="4570413"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Rectangle 3">
            <a:extLst>
              <a:ext uri="{FF2B5EF4-FFF2-40B4-BE49-F238E27FC236}">
                <a16:creationId xmlns:a16="http://schemas.microsoft.com/office/drawing/2014/main" id="{5392BACE-9601-5B4B-8E55-08C844DA1DCD}"/>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14-9a </a:t>
            </a:r>
            <a:r>
              <a:rPr lang="en-US" altLang="en-US"/>
              <a:t>The early stages of transcription in prokaryotes, showing (a) the components of the process; (b) template binding at the –10 site involving the sigma subunit of RNA polymerase and subsequent initiation of RNA synthesis; and (c) chain elongation, after the sigma subunit has dissociated from  the transcription complex and the enzyme moves along the DNA template.</a:t>
            </a:r>
            <a:endParaRPr lang="en-GB" altLang="en-US"/>
          </a:p>
        </p:txBody>
      </p:sp>
    </p:spTree>
    <p:extLst>
      <p:ext uri="{BB962C8B-B14F-4D97-AF65-F5344CB8AC3E}">
        <p14:creationId xmlns:p14="http://schemas.microsoft.com/office/powerpoint/2010/main" val="2204221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B00C4C2C-E496-3741-ACE3-A71E8165D76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A5714CF5-1725-0143-8D40-7366856A71BF}" type="slidenum">
              <a:rPr lang="en-US" altLang="en-US"/>
              <a:pPr algn="r" eaLnBrk="1" hangingPunct="1">
                <a:spcBef>
                  <a:spcPct val="0"/>
                </a:spcBef>
              </a:pPr>
              <a:t>15</a:t>
            </a:fld>
            <a:endParaRPr lang="en-US" altLang="en-US"/>
          </a:p>
        </p:txBody>
      </p:sp>
      <p:sp>
        <p:nvSpPr>
          <p:cNvPr id="53250" name="Rectangle 2">
            <a:extLst>
              <a:ext uri="{FF2B5EF4-FFF2-40B4-BE49-F238E27FC236}">
                <a16:creationId xmlns:a16="http://schemas.microsoft.com/office/drawing/2014/main" id="{21D174DC-E9A8-1E47-838B-7C51D6C004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a:extLst>
              <a:ext uri="{FF2B5EF4-FFF2-40B4-BE49-F238E27FC236}">
                <a16:creationId xmlns:a16="http://schemas.microsoft.com/office/drawing/2014/main" id="{23985200-3F6A-DC4A-90BA-2FB504A939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14-9b </a:t>
            </a:r>
            <a:r>
              <a:rPr lang="en-US" altLang="en-US"/>
              <a:t>The early stages of transcription in prokaryotes, showing (a) the components of the process; (b) template binding at the –10 site involving the sigma subunit of RNA polymerase and subsequent initiation of RNA synthesis; and (c) chain elongation, after the sigma subunit has dissociated from  the transcription complex and the enzyme moves along the DNA template.</a:t>
            </a:r>
            <a:endParaRPr lang="en-GB" altLang="en-US"/>
          </a:p>
        </p:txBody>
      </p:sp>
    </p:spTree>
    <p:extLst>
      <p:ext uri="{BB962C8B-B14F-4D97-AF65-F5344CB8AC3E}">
        <p14:creationId xmlns:p14="http://schemas.microsoft.com/office/powerpoint/2010/main" val="71838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277A84FF-2C6D-D841-91DC-497A44FAA36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E7689528-10C0-AB49-9F4B-9EBBAB36C25A}" type="slidenum">
              <a:rPr lang="en-US" altLang="en-US"/>
              <a:pPr algn="r" eaLnBrk="1" hangingPunct="1">
                <a:spcBef>
                  <a:spcPct val="0"/>
                </a:spcBef>
              </a:pPr>
              <a:t>16</a:t>
            </a:fld>
            <a:endParaRPr lang="en-US" altLang="en-US"/>
          </a:p>
        </p:txBody>
      </p:sp>
      <p:sp>
        <p:nvSpPr>
          <p:cNvPr id="55298" name="Rectangle 2">
            <a:extLst>
              <a:ext uri="{FF2B5EF4-FFF2-40B4-BE49-F238E27FC236}">
                <a16:creationId xmlns:a16="http://schemas.microsoft.com/office/drawing/2014/main" id="{C494B1A7-EC49-B743-B464-0BB1B1D97F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a:extLst>
              <a:ext uri="{FF2B5EF4-FFF2-40B4-BE49-F238E27FC236}">
                <a16:creationId xmlns:a16="http://schemas.microsoft.com/office/drawing/2014/main" id="{00715709-3599-8C49-9B2D-EBC0EEE5AC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14-9c </a:t>
            </a:r>
            <a:r>
              <a:rPr lang="en-US" altLang="en-US"/>
              <a:t>The early stages of transcription in prokaryotes, showing (a) the components of the process; (b) template binding at the –10 site involving the sigma subunit of RNA polymerase and subsequent initiation of RNA synthesis; and (c) chain elongation, after the sigma subunit has dissociated from  the transcription complex and the enzyme moves along the DNA template.</a:t>
            </a:r>
            <a:endParaRPr lang="en-GB" altLang="en-US"/>
          </a:p>
        </p:txBody>
      </p:sp>
    </p:spTree>
    <p:extLst>
      <p:ext uri="{BB962C8B-B14F-4D97-AF65-F5344CB8AC3E}">
        <p14:creationId xmlns:p14="http://schemas.microsoft.com/office/powerpoint/2010/main" val="3036467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15DC8CAE-F33C-6B4B-B945-15338C7777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23900" indent="-27781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14425" indent="-22225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58925" indent="-22225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05013" indent="-22225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62213" indent="-2222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19413" indent="-2222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76613" indent="-2222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33813" indent="-2222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E4BD008-EA5B-B54A-8971-93C863673249}" type="slidenum">
              <a:rPr lang="en-US" altLang="en-US" smtClean="0"/>
              <a:pPr>
                <a:spcBef>
                  <a:spcPct val="0"/>
                </a:spcBef>
              </a:pPr>
              <a:t>19</a:t>
            </a:fld>
            <a:endParaRPr lang="en-US" altLang="en-US"/>
          </a:p>
        </p:txBody>
      </p:sp>
      <p:sp>
        <p:nvSpPr>
          <p:cNvPr id="59394" name="Rectangle 2">
            <a:extLst>
              <a:ext uri="{FF2B5EF4-FFF2-40B4-BE49-F238E27FC236}">
                <a16:creationId xmlns:a16="http://schemas.microsoft.com/office/drawing/2014/main" id="{07886F4C-8F9B-4149-8424-0EF4CE59AB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a:extLst>
              <a:ext uri="{FF2B5EF4-FFF2-40B4-BE49-F238E27FC236}">
                <a16:creationId xmlns:a16="http://schemas.microsoft.com/office/drawing/2014/main" id="{BD892AB1-3655-D146-AE25-DCC40128D3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14-12 </a:t>
            </a:r>
            <a:r>
              <a:rPr lang="en-US" altLang="en-US"/>
              <a:t>Intervening sequences in various eukaryotic genes. The numbers indicate the number of nucleotides present in various intron and exon regions.</a:t>
            </a:r>
            <a:endParaRPr lang="en-GB" altLang="en-US"/>
          </a:p>
        </p:txBody>
      </p:sp>
    </p:spTree>
    <p:extLst>
      <p:ext uri="{BB962C8B-B14F-4D97-AF65-F5344CB8AC3E}">
        <p14:creationId xmlns:p14="http://schemas.microsoft.com/office/powerpoint/2010/main" val="91202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9C19CC74-98AC-2443-8738-47CC25EBDC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23900" indent="-27781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14425" indent="-22225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558925" indent="-22225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05013" indent="-22225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462213" indent="-2222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19413" indent="-2222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376613" indent="-2222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33813" indent="-2222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B8718D1-EBD3-D948-B027-54194FD2AD12}" type="slidenum">
              <a:rPr lang="en-US" altLang="en-US" smtClean="0"/>
              <a:pPr>
                <a:spcBef>
                  <a:spcPct val="0"/>
                </a:spcBef>
              </a:pPr>
              <a:t>30</a:t>
            </a:fld>
            <a:endParaRPr lang="en-US" altLang="en-US"/>
          </a:p>
        </p:txBody>
      </p:sp>
      <p:sp>
        <p:nvSpPr>
          <p:cNvPr id="50178" name="Rectangle 2">
            <a:extLst>
              <a:ext uri="{FF2B5EF4-FFF2-40B4-BE49-F238E27FC236}">
                <a16:creationId xmlns:a16="http://schemas.microsoft.com/office/drawing/2014/main" id="{C16C1667-653B-0845-8AA8-401CDDFAEC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a:extLst>
              <a:ext uri="{FF2B5EF4-FFF2-40B4-BE49-F238E27FC236}">
                <a16:creationId xmlns:a16="http://schemas.microsoft.com/office/drawing/2014/main" id="{66FD52B3-E5C8-7A43-947D-17D383EEA4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14-7 </a:t>
            </a:r>
            <a:r>
              <a:rPr lang="en-US" altLang="en-US"/>
              <a:t>The coding dictionary. AUG encodes methionine, which initiates most polypeptide chains. All other amino acids except tryptophan, which is encoded only by UGG, are represented by two to six codons. The codons UAA, UAG, and UGA are termination signals and do not encode any amino acids.</a:t>
            </a:r>
          </a:p>
          <a:p>
            <a:endParaRPr lang="en-GB" altLang="en-US"/>
          </a:p>
        </p:txBody>
      </p:sp>
    </p:spTree>
    <p:extLst>
      <p:ext uri="{BB962C8B-B14F-4D97-AF65-F5344CB8AC3E}">
        <p14:creationId xmlns:p14="http://schemas.microsoft.com/office/powerpoint/2010/main" val="657431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61E08405-CC47-2945-896E-03A9C52DD9E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F8199457-9E2D-6440-B567-19AF6E930637}" type="slidenum">
              <a:rPr lang="en-US" altLang="en-US"/>
              <a:pPr algn="r" eaLnBrk="1" hangingPunct="1">
                <a:spcBef>
                  <a:spcPct val="0"/>
                </a:spcBef>
              </a:pPr>
              <a:t>36</a:t>
            </a:fld>
            <a:endParaRPr lang="en-US" altLang="en-US"/>
          </a:p>
        </p:txBody>
      </p:sp>
      <p:sp>
        <p:nvSpPr>
          <p:cNvPr id="57346" name="Rectangle 2">
            <a:extLst>
              <a:ext uri="{FF2B5EF4-FFF2-40B4-BE49-F238E27FC236}">
                <a16:creationId xmlns:a16="http://schemas.microsoft.com/office/drawing/2014/main" id="{7CE34A4B-EDAD-EC4A-BDD1-AB0F71A737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a:extLst>
              <a:ext uri="{FF2B5EF4-FFF2-40B4-BE49-F238E27FC236}">
                <a16:creationId xmlns:a16="http://schemas.microsoft.com/office/drawing/2014/main" id="{CA35D29C-BE3C-A54E-B903-E377BE98C1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Table 14-5  Exceptions to the Universal Code</a:t>
            </a:r>
            <a:endParaRPr lang="en-GB" altLang="en-US"/>
          </a:p>
        </p:txBody>
      </p:sp>
    </p:spTree>
    <p:extLst>
      <p:ext uri="{BB962C8B-B14F-4D97-AF65-F5344CB8AC3E}">
        <p14:creationId xmlns:p14="http://schemas.microsoft.com/office/powerpoint/2010/main" val="3547410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BF18F71-9C4E-44A9-A342-783EC6932816}"/>
              </a:ext>
            </a:extLst>
          </p:cNvPr>
          <p:cNvSpPr>
            <a:spLocks noGrp="1"/>
          </p:cNvSpPr>
          <p:nvPr>
            <p:ph type="dt" sz="half" idx="10"/>
          </p:nvPr>
        </p:nvSpPr>
        <p:spPr/>
        <p:txBody>
          <a:bodyPr/>
          <a:lstStyle>
            <a:lvl1pPr>
              <a:defRPr/>
            </a:lvl1pPr>
          </a:lstStyle>
          <a:p>
            <a:pPr>
              <a:defRPr/>
            </a:pPr>
            <a:fld id="{C13504D5-5054-435A-A211-32CD5B3D5E5D}" type="datetimeFigureOut">
              <a:rPr lang="en-US" altLang="en-US"/>
              <a:pPr>
                <a:defRPr/>
              </a:pPr>
              <a:t>12/11/19</a:t>
            </a:fld>
            <a:endParaRPr lang="en-US" altLang="en-US"/>
          </a:p>
        </p:txBody>
      </p:sp>
      <p:sp>
        <p:nvSpPr>
          <p:cNvPr id="5" name="Footer Placeholder 4">
            <a:extLst>
              <a:ext uri="{FF2B5EF4-FFF2-40B4-BE49-F238E27FC236}">
                <a16:creationId xmlns:a16="http://schemas.microsoft.com/office/drawing/2014/main" id="{8F46BB5E-D1F8-4EB1-8653-82A34B1633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358BA6-8061-4ABF-BC57-3FC4EFD67429}"/>
              </a:ext>
            </a:extLst>
          </p:cNvPr>
          <p:cNvSpPr>
            <a:spLocks noGrp="1"/>
          </p:cNvSpPr>
          <p:nvPr>
            <p:ph type="sldNum" sz="quarter" idx="12"/>
          </p:nvPr>
        </p:nvSpPr>
        <p:spPr/>
        <p:txBody>
          <a:bodyPr/>
          <a:lstStyle>
            <a:lvl1pPr>
              <a:defRPr/>
            </a:lvl1pPr>
          </a:lstStyle>
          <a:p>
            <a:pPr>
              <a:defRPr/>
            </a:pPr>
            <a:fld id="{41B4F650-B2BA-48EC-B475-ACB76B60B961}" type="slidenum">
              <a:rPr lang="en-US" altLang="en-US"/>
              <a:pPr>
                <a:defRPr/>
              </a:pPr>
              <a:t>‹#›</a:t>
            </a:fld>
            <a:endParaRPr lang="en-US" altLang="en-US"/>
          </a:p>
        </p:txBody>
      </p:sp>
    </p:spTree>
    <p:extLst>
      <p:ext uri="{BB962C8B-B14F-4D97-AF65-F5344CB8AC3E}">
        <p14:creationId xmlns:p14="http://schemas.microsoft.com/office/powerpoint/2010/main" val="222100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5FF34-4300-4A97-A66B-5A98290DF4F4}"/>
              </a:ext>
            </a:extLst>
          </p:cNvPr>
          <p:cNvSpPr>
            <a:spLocks noGrp="1"/>
          </p:cNvSpPr>
          <p:nvPr>
            <p:ph type="dt" sz="half" idx="10"/>
          </p:nvPr>
        </p:nvSpPr>
        <p:spPr/>
        <p:txBody>
          <a:bodyPr/>
          <a:lstStyle>
            <a:lvl1pPr>
              <a:defRPr/>
            </a:lvl1pPr>
          </a:lstStyle>
          <a:p>
            <a:pPr>
              <a:defRPr/>
            </a:pPr>
            <a:fld id="{7F937BEB-3793-43E6-BB96-D0FCC118C386}" type="datetimeFigureOut">
              <a:rPr lang="en-US" altLang="en-US"/>
              <a:pPr>
                <a:defRPr/>
              </a:pPr>
              <a:t>12/11/19</a:t>
            </a:fld>
            <a:endParaRPr lang="en-US" altLang="en-US"/>
          </a:p>
        </p:txBody>
      </p:sp>
      <p:sp>
        <p:nvSpPr>
          <p:cNvPr id="5" name="Footer Placeholder 4">
            <a:extLst>
              <a:ext uri="{FF2B5EF4-FFF2-40B4-BE49-F238E27FC236}">
                <a16:creationId xmlns:a16="http://schemas.microsoft.com/office/drawing/2014/main" id="{5047E483-C158-4B52-B6DD-FA99660B87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F78FA5-D978-46F6-96B6-D823C63FA626}"/>
              </a:ext>
            </a:extLst>
          </p:cNvPr>
          <p:cNvSpPr>
            <a:spLocks noGrp="1"/>
          </p:cNvSpPr>
          <p:nvPr>
            <p:ph type="sldNum" sz="quarter" idx="12"/>
          </p:nvPr>
        </p:nvSpPr>
        <p:spPr/>
        <p:txBody>
          <a:bodyPr/>
          <a:lstStyle>
            <a:lvl1pPr>
              <a:defRPr/>
            </a:lvl1pPr>
          </a:lstStyle>
          <a:p>
            <a:pPr>
              <a:defRPr/>
            </a:pPr>
            <a:fld id="{B75A0353-0CCE-441F-A7C0-9E244E7A0DE8}" type="slidenum">
              <a:rPr lang="en-US" altLang="en-US"/>
              <a:pPr>
                <a:defRPr/>
              </a:pPr>
              <a:t>‹#›</a:t>
            </a:fld>
            <a:endParaRPr lang="en-US" altLang="en-US"/>
          </a:p>
        </p:txBody>
      </p:sp>
    </p:spTree>
    <p:extLst>
      <p:ext uri="{BB962C8B-B14F-4D97-AF65-F5344CB8AC3E}">
        <p14:creationId xmlns:p14="http://schemas.microsoft.com/office/powerpoint/2010/main" val="311162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E5A78-3DDB-4BBA-AD10-3AAF3B1D613F}"/>
              </a:ext>
            </a:extLst>
          </p:cNvPr>
          <p:cNvSpPr>
            <a:spLocks noGrp="1"/>
          </p:cNvSpPr>
          <p:nvPr>
            <p:ph type="dt" sz="half" idx="10"/>
          </p:nvPr>
        </p:nvSpPr>
        <p:spPr/>
        <p:txBody>
          <a:bodyPr/>
          <a:lstStyle>
            <a:lvl1pPr>
              <a:defRPr/>
            </a:lvl1pPr>
          </a:lstStyle>
          <a:p>
            <a:pPr>
              <a:defRPr/>
            </a:pPr>
            <a:fld id="{C209BF4B-9E97-4408-9E11-C7B468A16FEC}" type="datetimeFigureOut">
              <a:rPr lang="en-US" altLang="en-US"/>
              <a:pPr>
                <a:defRPr/>
              </a:pPr>
              <a:t>12/11/19</a:t>
            </a:fld>
            <a:endParaRPr lang="en-US" altLang="en-US"/>
          </a:p>
        </p:txBody>
      </p:sp>
      <p:sp>
        <p:nvSpPr>
          <p:cNvPr id="5" name="Footer Placeholder 4">
            <a:extLst>
              <a:ext uri="{FF2B5EF4-FFF2-40B4-BE49-F238E27FC236}">
                <a16:creationId xmlns:a16="http://schemas.microsoft.com/office/drawing/2014/main" id="{0C288F81-C685-4CCF-B435-91EE6C1641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B2830E-4619-4A14-9F11-549010C4CA8F}"/>
              </a:ext>
            </a:extLst>
          </p:cNvPr>
          <p:cNvSpPr>
            <a:spLocks noGrp="1"/>
          </p:cNvSpPr>
          <p:nvPr>
            <p:ph type="sldNum" sz="quarter" idx="12"/>
          </p:nvPr>
        </p:nvSpPr>
        <p:spPr/>
        <p:txBody>
          <a:bodyPr/>
          <a:lstStyle>
            <a:lvl1pPr>
              <a:defRPr/>
            </a:lvl1pPr>
          </a:lstStyle>
          <a:p>
            <a:pPr>
              <a:defRPr/>
            </a:pPr>
            <a:fld id="{E03D0414-6EE9-4F62-AA21-B423E6F763B1}" type="slidenum">
              <a:rPr lang="en-US" altLang="en-US"/>
              <a:pPr>
                <a:defRPr/>
              </a:pPr>
              <a:t>‹#›</a:t>
            </a:fld>
            <a:endParaRPr lang="en-US" altLang="en-US"/>
          </a:p>
        </p:txBody>
      </p:sp>
    </p:spTree>
    <p:extLst>
      <p:ext uri="{BB962C8B-B14F-4D97-AF65-F5344CB8AC3E}">
        <p14:creationId xmlns:p14="http://schemas.microsoft.com/office/powerpoint/2010/main" val="2130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A7C6D-CBBF-4323-9839-58BC457D6681}"/>
              </a:ext>
            </a:extLst>
          </p:cNvPr>
          <p:cNvSpPr>
            <a:spLocks noGrp="1"/>
          </p:cNvSpPr>
          <p:nvPr>
            <p:ph type="dt" sz="half" idx="10"/>
          </p:nvPr>
        </p:nvSpPr>
        <p:spPr/>
        <p:txBody>
          <a:bodyPr/>
          <a:lstStyle>
            <a:lvl1pPr>
              <a:defRPr/>
            </a:lvl1pPr>
          </a:lstStyle>
          <a:p>
            <a:pPr>
              <a:defRPr/>
            </a:pPr>
            <a:fld id="{5480A1B3-B5EB-4EFE-A9A1-1EC9C37A7AA1}" type="datetimeFigureOut">
              <a:rPr lang="en-US" altLang="en-US"/>
              <a:pPr>
                <a:defRPr/>
              </a:pPr>
              <a:t>12/11/19</a:t>
            </a:fld>
            <a:endParaRPr lang="en-US" altLang="en-US"/>
          </a:p>
        </p:txBody>
      </p:sp>
      <p:sp>
        <p:nvSpPr>
          <p:cNvPr id="5" name="Footer Placeholder 4">
            <a:extLst>
              <a:ext uri="{FF2B5EF4-FFF2-40B4-BE49-F238E27FC236}">
                <a16:creationId xmlns:a16="http://schemas.microsoft.com/office/drawing/2014/main" id="{F1548139-B5C4-47F2-894F-1FABCC2AFB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5A1372-F2B8-47FC-B034-12D281791F8A}"/>
              </a:ext>
            </a:extLst>
          </p:cNvPr>
          <p:cNvSpPr>
            <a:spLocks noGrp="1"/>
          </p:cNvSpPr>
          <p:nvPr>
            <p:ph type="sldNum" sz="quarter" idx="12"/>
          </p:nvPr>
        </p:nvSpPr>
        <p:spPr/>
        <p:txBody>
          <a:bodyPr/>
          <a:lstStyle>
            <a:lvl1pPr>
              <a:defRPr/>
            </a:lvl1pPr>
          </a:lstStyle>
          <a:p>
            <a:pPr>
              <a:defRPr/>
            </a:pPr>
            <a:fld id="{A5E3C966-C393-4FB6-8B81-744FE7AD1F29}" type="slidenum">
              <a:rPr lang="en-US" altLang="en-US"/>
              <a:pPr>
                <a:defRPr/>
              </a:pPr>
              <a:t>‹#›</a:t>
            </a:fld>
            <a:endParaRPr lang="en-US" altLang="en-US"/>
          </a:p>
        </p:txBody>
      </p:sp>
    </p:spTree>
    <p:extLst>
      <p:ext uri="{BB962C8B-B14F-4D97-AF65-F5344CB8AC3E}">
        <p14:creationId xmlns:p14="http://schemas.microsoft.com/office/powerpoint/2010/main" val="398700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C110B-DD2E-4C9C-B63D-9C2743BCF713}"/>
              </a:ext>
            </a:extLst>
          </p:cNvPr>
          <p:cNvSpPr>
            <a:spLocks noGrp="1"/>
          </p:cNvSpPr>
          <p:nvPr>
            <p:ph type="dt" sz="half" idx="10"/>
          </p:nvPr>
        </p:nvSpPr>
        <p:spPr/>
        <p:txBody>
          <a:bodyPr/>
          <a:lstStyle>
            <a:lvl1pPr>
              <a:defRPr/>
            </a:lvl1pPr>
          </a:lstStyle>
          <a:p>
            <a:pPr>
              <a:defRPr/>
            </a:pPr>
            <a:fld id="{F4771B45-374B-4E7C-B936-92FA5156DC17}" type="datetimeFigureOut">
              <a:rPr lang="en-US" altLang="en-US"/>
              <a:pPr>
                <a:defRPr/>
              </a:pPr>
              <a:t>12/11/19</a:t>
            </a:fld>
            <a:endParaRPr lang="en-US" altLang="en-US"/>
          </a:p>
        </p:txBody>
      </p:sp>
      <p:sp>
        <p:nvSpPr>
          <p:cNvPr id="5" name="Footer Placeholder 4">
            <a:extLst>
              <a:ext uri="{FF2B5EF4-FFF2-40B4-BE49-F238E27FC236}">
                <a16:creationId xmlns:a16="http://schemas.microsoft.com/office/drawing/2014/main" id="{BD07AD27-F437-4B2D-ABD6-830E1F89F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5526FE-5930-4227-9741-A2667DAFE6C1}"/>
              </a:ext>
            </a:extLst>
          </p:cNvPr>
          <p:cNvSpPr>
            <a:spLocks noGrp="1"/>
          </p:cNvSpPr>
          <p:nvPr>
            <p:ph type="sldNum" sz="quarter" idx="12"/>
          </p:nvPr>
        </p:nvSpPr>
        <p:spPr/>
        <p:txBody>
          <a:bodyPr/>
          <a:lstStyle>
            <a:lvl1pPr>
              <a:defRPr/>
            </a:lvl1pPr>
          </a:lstStyle>
          <a:p>
            <a:pPr>
              <a:defRPr/>
            </a:pPr>
            <a:fld id="{3DFE95AE-171A-453F-9A65-31BCA20B13C5}" type="slidenum">
              <a:rPr lang="en-US" altLang="en-US"/>
              <a:pPr>
                <a:defRPr/>
              </a:pPr>
              <a:t>‹#›</a:t>
            </a:fld>
            <a:endParaRPr lang="en-US" altLang="en-US"/>
          </a:p>
        </p:txBody>
      </p:sp>
    </p:spTree>
    <p:extLst>
      <p:ext uri="{BB962C8B-B14F-4D97-AF65-F5344CB8AC3E}">
        <p14:creationId xmlns:p14="http://schemas.microsoft.com/office/powerpoint/2010/main" val="136967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829377-EF70-4249-8F76-35F586EDCC15}"/>
              </a:ext>
            </a:extLst>
          </p:cNvPr>
          <p:cNvSpPr>
            <a:spLocks noGrp="1"/>
          </p:cNvSpPr>
          <p:nvPr>
            <p:ph type="dt" sz="half" idx="10"/>
          </p:nvPr>
        </p:nvSpPr>
        <p:spPr/>
        <p:txBody>
          <a:bodyPr/>
          <a:lstStyle>
            <a:lvl1pPr>
              <a:defRPr/>
            </a:lvl1pPr>
          </a:lstStyle>
          <a:p>
            <a:pPr>
              <a:defRPr/>
            </a:pPr>
            <a:fld id="{2F16B9A3-1802-4C8B-BAC6-3411A542377A}" type="datetimeFigureOut">
              <a:rPr lang="en-US" altLang="en-US"/>
              <a:pPr>
                <a:defRPr/>
              </a:pPr>
              <a:t>12/11/19</a:t>
            </a:fld>
            <a:endParaRPr lang="en-US" altLang="en-US"/>
          </a:p>
        </p:txBody>
      </p:sp>
      <p:sp>
        <p:nvSpPr>
          <p:cNvPr id="6" name="Footer Placeholder 4">
            <a:extLst>
              <a:ext uri="{FF2B5EF4-FFF2-40B4-BE49-F238E27FC236}">
                <a16:creationId xmlns:a16="http://schemas.microsoft.com/office/drawing/2014/main" id="{86939EFF-AD78-44B0-A35B-480E720BA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C93D91-5D54-471C-B67F-28BBFECD5250}"/>
              </a:ext>
            </a:extLst>
          </p:cNvPr>
          <p:cNvSpPr>
            <a:spLocks noGrp="1"/>
          </p:cNvSpPr>
          <p:nvPr>
            <p:ph type="sldNum" sz="quarter" idx="12"/>
          </p:nvPr>
        </p:nvSpPr>
        <p:spPr/>
        <p:txBody>
          <a:bodyPr/>
          <a:lstStyle>
            <a:lvl1pPr>
              <a:defRPr/>
            </a:lvl1pPr>
          </a:lstStyle>
          <a:p>
            <a:pPr>
              <a:defRPr/>
            </a:pPr>
            <a:fld id="{9EF8261B-1930-42CF-A1BD-8291610822BE}" type="slidenum">
              <a:rPr lang="en-US" altLang="en-US"/>
              <a:pPr>
                <a:defRPr/>
              </a:pPr>
              <a:t>‹#›</a:t>
            </a:fld>
            <a:endParaRPr lang="en-US" altLang="en-US"/>
          </a:p>
        </p:txBody>
      </p:sp>
    </p:spTree>
    <p:extLst>
      <p:ext uri="{BB962C8B-B14F-4D97-AF65-F5344CB8AC3E}">
        <p14:creationId xmlns:p14="http://schemas.microsoft.com/office/powerpoint/2010/main" val="180965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42211FA-53D8-4753-9CA0-A719549345D1}"/>
              </a:ext>
            </a:extLst>
          </p:cNvPr>
          <p:cNvSpPr>
            <a:spLocks noGrp="1"/>
          </p:cNvSpPr>
          <p:nvPr>
            <p:ph type="dt" sz="half" idx="10"/>
          </p:nvPr>
        </p:nvSpPr>
        <p:spPr/>
        <p:txBody>
          <a:bodyPr/>
          <a:lstStyle>
            <a:lvl1pPr>
              <a:defRPr/>
            </a:lvl1pPr>
          </a:lstStyle>
          <a:p>
            <a:pPr>
              <a:defRPr/>
            </a:pPr>
            <a:fld id="{2C694061-C2BC-4AC5-AA68-91FF970BD6ED}" type="datetimeFigureOut">
              <a:rPr lang="en-US" altLang="en-US"/>
              <a:pPr>
                <a:defRPr/>
              </a:pPr>
              <a:t>12/11/19</a:t>
            </a:fld>
            <a:endParaRPr lang="en-US" altLang="en-US"/>
          </a:p>
        </p:txBody>
      </p:sp>
      <p:sp>
        <p:nvSpPr>
          <p:cNvPr id="8" name="Footer Placeholder 4">
            <a:extLst>
              <a:ext uri="{FF2B5EF4-FFF2-40B4-BE49-F238E27FC236}">
                <a16:creationId xmlns:a16="http://schemas.microsoft.com/office/drawing/2014/main" id="{BDAC4C7C-55F4-43BD-B5AD-2A1FAD16A6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588CB8-66C9-4FE7-93A8-D2048D057614}"/>
              </a:ext>
            </a:extLst>
          </p:cNvPr>
          <p:cNvSpPr>
            <a:spLocks noGrp="1"/>
          </p:cNvSpPr>
          <p:nvPr>
            <p:ph type="sldNum" sz="quarter" idx="12"/>
          </p:nvPr>
        </p:nvSpPr>
        <p:spPr/>
        <p:txBody>
          <a:bodyPr/>
          <a:lstStyle>
            <a:lvl1pPr>
              <a:defRPr/>
            </a:lvl1pPr>
          </a:lstStyle>
          <a:p>
            <a:pPr>
              <a:defRPr/>
            </a:pPr>
            <a:fld id="{27AB6CD8-FB1A-45D0-9793-0AF4F90E61E2}" type="slidenum">
              <a:rPr lang="en-US" altLang="en-US"/>
              <a:pPr>
                <a:defRPr/>
              </a:pPr>
              <a:t>‹#›</a:t>
            </a:fld>
            <a:endParaRPr lang="en-US" altLang="en-US"/>
          </a:p>
        </p:txBody>
      </p:sp>
    </p:spTree>
    <p:extLst>
      <p:ext uri="{BB962C8B-B14F-4D97-AF65-F5344CB8AC3E}">
        <p14:creationId xmlns:p14="http://schemas.microsoft.com/office/powerpoint/2010/main" val="8518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BFB474-8A2F-4023-B92D-9F7A516F19D7}"/>
              </a:ext>
            </a:extLst>
          </p:cNvPr>
          <p:cNvSpPr>
            <a:spLocks noGrp="1"/>
          </p:cNvSpPr>
          <p:nvPr>
            <p:ph type="dt" sz="half" idx="10"/>
          </p:nvPr>
        </p:nvSpPr>
        <p:spPr/>
        <p:txBody>
          <a:bodyPr/>
          <a:lstStyle>
            <a:lvl1pPr>
              <a:defRPr/>
            </a:lvl1pPr>
          </a:lstStyle>
          <a:p>
            <a:pPr>
              <a:defRPr/>
            </a:pPr>
            <a:fld id="{E4E0140B-9DD2-4419-9BF7-D27D53144A62}" type="datetimeFigureOut">
              <a:rPr lang="en-US" altLang="en-US"/>
              <a:pPr>
                <a:defRPr/>
              </a:pPr>
              <a:t>12/11/19</a:t>
            </a:fld>
            <a:endParaRPr lang="en-US" altLang="en-US"/>
          </a:p>
        </p:txBody>
      </p:sp>
      <p:sp>
        <p:nvSpPr>
          <p:cNvPr id="4" name="Footer Placeholder 4">
            <a:extLst>
              <a:ext uri="{FF2B5EF4-FFF2-40B4-BE49-F238E27FC236}">
                <a16:creationId xmlns:a16="http://schemas.microsoft.com/office/drawing/2014/main" id="{0DB87FAB-BC2C-4EEE-A12C-3D2AE8764D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624F4C0-F271-4B46-8925-7170984291CF}"/>
              </a:ext>
            </a:extLst>
          </p:cNvPr>
          <p:cNvSpPr>
            <a:spLocks noGrp="1"/>
          </p:cNvSpPr>
          <p:nvPr>
            <p:ph type="sldNum" sz="quarter" idx="12"/>
          </p:nvPr>
        </p:nvSpPr>
        <p:spPr/>
        <p:txBody>
          <a:bodyPr/>
          <a:lstStyle>
            <a:lvl1pPr>
              <a:defRPr/>
            </a:lvl1pPr>
          </a:lstStyle>
          <a:p>
            <a:pPr>
              <a:defRPr/>
            </a:pPr>
            <a:fld id="{11F50669-8593-467E-B722-38AFBB8524B2}" type="slidenum">
              <a:rPr lang="en-US" altLang="en-US"/>
              <a:pPr>
                <a:defRPr/>
              </a:pPr>
              <a:t>‹#›</a:t>
            </a:fld>
            <a:endParaRPr lang="en-US" altLang="en-US"/>
          </a:p>
        </p:txBody>
      </p:sp>
    </p:spTree>
    <p:extLst>
      <p:ext uri="{BB962C8B-B14F-4D97-AF65-F5344CB8AC3E}">
        <p14:creationId xmlns:p14="http://schemas.microsoft.com/office/powerpoint/2010/main" val="37206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93D189-F66D-4950-A895-185334F8BEDD}"/>
              </a:ext>
            </a:extLst>
          </p:cNvPr>
          <p:cNvSpPr>
            <a:spLocks noGrp="1"/>
          </p:cNvSpPr>
          <p:nvPr>
            <p:ph type="dt" sz="half" idx="10"/>
          </p:nvPr>
        </p:nvSpPr>
        <p:spPr/>
        <p:txBody>
          <a:bodyPr/>
          <a:lstStyle>
            <a:lvl1pPr>
              <a:defRPr/>
            </a:lvl1pPr>
          </a:lstStyle>
          <a:p>
            <a:pPr>
              <a:defRPr/>
            </a:pPr>
            <a:fld id="{9C1E1116-D968-4423-940B-16E3CAC5A774}" type="datetimeFigureOut">
              <a:rPr lang="en-US" altLang="en-US"/>
              <a:pPr>
                <a:defRPr/>
              </a:pPr>
              <a:t>12/11/19</a:t>
            </a:fld>
            <a:endParaRPr lang="en-US" altLang="en-US"/>
          </a:p>
        </p:txBody>
      </p:sp>
      <p:sp>
        <p:nvSpPr>
          <p:cNvPr id="3" name="Footer Placeholder 4">
            <a:extLst>
              <a:ext uri="{FF2B5EF4-FFF2-40B4-BE49-F238E27FC236}">
                <a16:creationId xmlns:a16="http://schemas.microsoft.com/office/drawing/2014/main" id="{1824DE60-65A3-42ED-AF2A-1DE5E34945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FCAFE95-8D5D-40A1-9119-52F27AC9A496}"/>
              </a:ext>
            </a:extLst>
          </p:cNvPr>
          <p:cNvSpPr>
            <a:spLocks noGrp="1"/>
          </p:cNvSpPr>
          <p:nvPr>
            <p:ph type="sldNum" sz="quarter" idx="12"/>
          </p:nvPr>
        </p:nvSpPr>
        <p:spPr/>
        <p:txBody>
          <a:bodyPr/>
          <a:lstStyle>
            <a:lvl1pPr>
              <a:defRPr/>
            </a:lvl1pPr>
          </a:lstStyle>
          <a:p>
            <a:pPr>
              <a:defRPr/>
            </a:pPr>
            <a:fld id="{717C4A43-0D9C-4EA2-BFE0-32EE84EA6218}" type="slidenum">
              <a:rPr lang="en-US" altLang="en-US"/>
              <a:pPr>
                <a:defRPr/>
              </a:pPr>
              <a:t>‹#›</a:t>
            </a:fld>
            <a:endParaRPr lang="en-US" altLang="en-US"/>
          </a:p>
        </p:txBody>
      </p:sp>
    </p:spTree>
    <p:extLst>
      <p:ext uri="{BB962C8B-B14F-4D97-AF65-F5344CB8AC3E}">
        <p14:creationId xmlns:p14="http://schemas.microsoft.com/office/powerpoint/2010/main" val="38545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F52DE7-5B78-4CE1-A79D-A4F17BB466F7}"/>
              </a:ext>
            </a:extLst>
          </p:cNvPr>
          <p:cNvSpPr>
            <a:spLocks noGrp="1"/>
          </p:cNvSpPr>
          <p:nvPr>
            <p:ph type="dt" sz="half" idx="10"/>
          </p:nvPr>
        </p:nvSpPr>
        <p:spPr/>
        <p:txBody>
          <a:bodyPr/>
          <a:lstStyle>
            <a:lvl1pPr>
              <a:defRPr/>
            </a:lvl1pPr>
          </a:lstStyle>
          <a:p>
            <a:pPr>
              <a:defRPr/>
            </a:pPr>
            <a:fld id="{4EC9AEBA-562D-48D4-A2A9-2102C7685962}" type="datetimeFigureOut">
              <a:rPr lang="en-US" altLang="en-US"/>
              <a:pPr>
                <a:defRPr/>
              </a:pPr>
              <a:t>12/11/19</a:t>
            </a:fld>
            <a:endParaRPr lang="en-US" altLang="en-US"/>
          </a:p>
        </p:txBody>
      </p:sp>
      <p:sp>
        <p:nvSpPr>
          <p:cNvPr id="6" name="Footer Placeholder 4">
            <a:extLst>
              <a:ext uri="{FF2B5EF4-FFF2-40B4-BE49-F238E27FC236}">
                <a16:creationId xmlns:a16="http://schemas.microsoft.com/office/drawing/2014/main" id="{65BFD1CC-643F-4EA6-B348-C113353023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98ACFE-1129-4639-870C-486A9AC5A6EA}"/>
              </a:ext>
            </a:extLst>
          </p:cNvPr>
          <p:cNvSpPr>
            <a:spLocks noGrp="1"/>
          </p:cNvSpPr>
          <p:nvPr>
            <p:ph type="sldNum" sz="quarter" idx="12"/>
          </p:nvPr>
        </p:nvSpPr>
        <p:spPr/>
        <p:txBody>
          <a:bodyPr/>
          <a:lstStyle>
            <a:lvl1pPr>
              <a:defRPr/>
            </a:lvl1pPr>
          </a:lstStyle>
          <a:p>
            <a:pPr>
              <a:defRPr/>
            </a:pPr>
            <a:fld id="{C740481C-81C0-4A20-84F1-2120ADB1BB84}" type="slidenum">
              <a:rPr lang="en-US" altLang="en-US"/>
              <a:pPr>
                <a:defRPr/>
              </a:pPr>
              <a:t>‹#›</a:t>
            </a:fld>
            <a:endParaRPr lang="en-US" altLang="en-US"/>
          </a:p>
        </p:txBody>
      </p:sp>
    </p:spTree>
    <p:extLst>
      <p:ext uri="{BB962C8B-B14F-4D97-AF65-F5344CB8AC3E}">
        <p14:creationId xmlns:p14="http://schemas.microsoft.com/office/powerpoint/2010/main" val="62747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01D9B9-526D-411F-96A4-8BB32B0CA69D}"/>
              </a:ext>
            </a:extLst>
          </p:cNvPr>
          <p:cNvSpPr>
            <a:spLocks noGrp="1"/>
          </p:cNvSpPr>
          <p:nvPr>
            <p:ph type="dt" sz="half" idx="10"/>
          </p:nvPr>
        </p:nvSpPr>
        <p:spPr/>
        <p:txBody>
          <a:bodyPr/>
          <a:lstStyle>
            <a:lvl1pPr>
              <a:defRPr/>
            </a:lvl1pPr>
          </a:lstStyle>
          <a:p>
            <a:pPr>
              <a:defRPr/>
            </a:pPr>
            <a:fld id="{81AE4038-7BCD-488E-BEE3-40BF2B2189AE}" type="datetimeFigureOut">
              <a:rPr lang="en-US" altLang="en-US"/>
              <a:pPr>
                <a:defRPr/>
              </a:pPr>
              <a:t>12/11/19</a:t>
            </a:fld>
            <a:endParaRPr lang="en-US" altLang="en-US"/>
          </a:p>
        </p:txBody>
      </p:sp>
      <p:sp>
        <p:nvSpPr>
          <p:cNvPr id="6" name="Footer Placeholder 4">
            <a:extLst>
              <a:ext uri="{FF2B5EF4-FFF2-40B4-BE49-F238E27FC236}">
                <a16:creationId xmlns:a16="http://schemas.microsoft.com/office/drawing/2014/main" id="{DB3F24A2-B383-42A2-B93D-3C6178D90B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F1B2C6-230E-4670-9FD1-534E1CCE2007}"/>
              </a:ext>
            </a:extLst>
          </p:cNvPr>
          <p:cNvSpPr>
            <a:spLocks noGrp="1"/>
          </p:cNvSpPr>
          <p:nvPr>
            <p:ph type="sldNum" sz="quarter" idx="12"/>
          </p:nvPr>
        </p:nvSpPr>
        <p:spPr/>
        <p:txBody>
          <a:bodyPr/>
          <a:lstStyle>
            <a:lvl1pPr>
              <a:defRPr/>
            </a:lvl1pPr>
          </a:lstStyle>
          <a:p>
            <a:pPr>
              <a:defRPr/>
            </a:pPr>
            <a:fld id="{986C9F5D-27B3-40E8-A66C-354AA23D2F7F}" type="slidenum">
              <a:rPr lang="en-US" altLang="en-US"/>
              <a:pPr>
                <a:defRPr/>
              </a:pPr>
              <a:t>‹#›</a:t>
            </a:fld>
            <a:endParaRPr lang="en-US" altLang="en-US"/>
          </a:p>
        </p:txBody>
      </p:sp>
    </p:spTree>
    <p:extLst>
      <p:ext uri="{BB962C8B-B14F-4D97-AF65-F5344CB8AC3E}">
        <p14:creationId xmlns:p14="http://schemas.microsoft.com/office/powerpoint/2010/main" val="2968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E618B5-F462-420B-A633-0897308108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F4E343-45D3-4902-802F-1B21B589E1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A809AD-38E2-5342-AB79-0B062BB33E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DF70F369-C911-4CFF-9130-84EABB09D334}" type="datetimeFigureOut">
              <a:rPr lang="en-US" altLang="en-US"/>
              <a:pPr>
                <a:defRPr/>
              </a:pPr>
              <a:t>12/11/19</a:t>
            </a:fld>
            <a:endParaRPr lang="en-US" altLang="en-US"/>
          </a:p>
        </p:txBody>
      </p:sp>
      <p:sp>
        <p:nvSpPr>
          <p:cNvPr id="5" name="Footer Placeholder 4">
            <a:extLst>
              <a:ext uri="{FF2B5EF4-FFF2-40B4-BE49-F238E27FC236}">
                <a16:creationId xmlns:a16="http://schemas.microsoft.com/office/drawing/2014/main" id="{C579167A-C6C4-9148-8C85-A40DC8FB54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695FACB-30E1-774C-9284-202A4CC2BE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A3860FF-4679-46A8-A755-F2C5FE14F2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dnalc.org/view/15510-Transcription-DNA-codes-for-messenger-RNA-mRNA-3D-animation-with-basic-narration-.html" TargetMode="External"/><Relationship Id="rId2" Type="http://schemas.openxmlformats.org/officeDocument/2006/relationships/hyperlink" Target="http://highered.mheducation.com/sites/0072943696/student_view0/chapter3/animation__mrna_synthesis__transcription___quiz_2_.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dnalc.cshl.edu/resources/3d/15-translation-basic.html"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45A19-B6D1-F646-97F5-AA8CF85CF9A7}"/>
              </a:ext>
            </a:extLst>
          </p:cNvPr>
          <p:cNvSpPr>
            <a:spLocks noGrp="1"/>
          </p:cNvSpPr>
          <p:nvPr>
            <p:ph type="title"/>
          </p:nvPr>
        </p:nvSpPr>
        <p:spPr/>
        <p:txBody>
          <a:bodyPr/>
          <a:lstStyle/>
          <a:p>
            <a:r>
              <a:rPr lang="en-US" altLang="en-US" dirty="0">
                <a:ea typeface="MS PGothic"/>
              </a:rPr>
              <a:t>Lecture 36</a:t>
            </a:r>
            <a:br>
              <a:rPr lang="en-US" altLang="en-US" dirty="0"/>
            </a:br>
            <a:r>
              <a:rPr lang="en-US" altLang="en-US" dirty="0">
                <a:ea typeface="MS PGothic"/>
              </a:rPr>
              <a:t>Dec. 11</a:t>
            </a:r>
            <a:r>
              <a:rPr lang="en-US" altLang="en-US" baseline="30000" dirty="0">
                <a:ea typeface="MS PGothic"/>
              </a:rPr>
              <a:t>th</a:t>
            </a:r>
            <a:r>
              <a:rPr lang="en-US" altLang="en-US" dirty="0">
                <a:ea typeface="MS PGothic"/>
              </a:rPr>
              <a:t>  , 2019</a:t>
            </a:r>
            <a:endParaRPr lang="en-US" dirty="0"/>
          </a:p>
        </p:txBody>
      </p:sp>
      <p:sp>
        <p:nvSpPr>
          <p:cNvPr id="3" name="Content Placeholder 2">
            <a:extLst>
              <a:ext uri="{FF2B5EF4-FFF2-40B4-BE49-F238E27FC236}">
                <a16:creationId xmlns:a16="http://schemas.microsoft.com/office/drawing/2014/main" id="{8931673A-54D2-4D45-A0DC-2B6496D5678D}"/>
              </a:ext>
            </a:extLst>
          </p:cNvPr>
          <p:cNvSpPr>
            <a:spLocks noGrp="1"/>
          </p:cNvSpPr>
          <p:nvPr>
            <p:ph idx="1"/>
          </p:nvPr>
        </p:nvSpPr>
        <p:spPr>
          <a:xfrm>
            <a:off x="152400" y="1600200"/>
            <a:ext cx="8229600" cy="4983162"/>
          </a:xfrm>
        </p:spPr>
        <p:txBody>
          <a:bodyPr/>
          <a:lstStyle/>
          <a:p>
            <a:r>
              <a:rPr lang="en-US" strike="sngStrike" dirty="0"/>
              <a:t>Exam 4 next Friday—Dec. 13</a:t>
            </a:r>
            <a:r>
              <a:rPr lang="en-US" strike="sngStrike" baseline="30000" dirty="0"/>
              <a:t>th</a:t>
            </a:r>
            <a:r>
              <a:rPr lang="en-US" dirty="0"/>
              <a:t>.   I have decided to incorporate exam 4 material into the final exam. ~30% new material/~70% cumulative</a:t>
            </a:r>
          </a:p>
          <a:p>
            <a:endParaRPr lang="en-US" dirty="0"/>
          </a:p>
          <a:p>
            <a:r>
              <a:rPr lang="en-US" dirty="0"/>
              <a:t>Final exam Thursday, Dec. 19</a:t>
            </a:r>
            <a:r>
              <a:rPr lang="en-US" baseline="30000" dirty="0"/>
              <a:t>th</a:t>
            </a:r>
            <a:r>
              <a:rPr lang="en-US" dirty="0"/>
              <a:t>, 8-10 am. No non-emergency rearrangements please. </a:t>
            </a:r>
          </a:p>
          <a:p>
            <a:endParaRPr lang="en-US" dirty="0"/>
          </a:p>
          <a:p>
            <a:r>
              <a:rPr lang="en-US" dirty="0"/>
              <a:t>Lab tomorrow---Review and prepare.</a:t>
            </a:r>
          </a:p>
          <a:p>
            <a:pPr marL="0" indent="0">
              <a:buNone/>
            </a:pPr>
            <a:endParaRPr lang="en-US" dirty="0"/>
          </a:p>
          <a:p>
            <a:endParaRPr lang="en-US" dirty="0"/>
          </a:p>
        </p:txBody>
      </p:sp>
    </p:spTree>
    <p:extLst>
      <p:ext uri="{BB962C8B-B14F-4D97-AF65-F5344CB8AC3E}">
        <p14:creationId xmlns:p14="http://schemas.microsoft.com/office/powerpoint/2010/main" val="2097469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12B9E9F8-1490-1347-8A2A-E2FDC8BC7EE6}"/>
              </a:ext>
            </a:extLst>
          </p:cNvPr>
          <p:cNvSpPr>
            <a:spLocks noGrp="1"/>
          </p:cNvSpPr>
          <p:nvPr>
            <p:ph type="title" idx="4294967295"/>
          </p:nvPr>
        </p:nvSpPr>
        <p:spPr/>
        <p:txBody>
          <a:bodyPr/>
          <a:lstStyle/>
          <a:p>
            <a:endParaRPr lang="en-US" altLang="en-US"/>
          </a:p>
        </p:txBody>
      </p:sp>
      <p:pic>
        <p:nvPicPr>
          <p:cNvPr id="58370" name="Picture 8" descr="14_09Figureb-L.jpg                                             000B3C7BServDisk_03                    BC177178:">
            <a:extLst>
              <a:ext uri="{FF2B5EF4-FFF2-40B4-BE49-F238E27FC236}">
                <a16:creationId xmlns:a16="http://schemas.microsoft.com/office/drawing/2014/main" id="{820DEF35-06A4-E444-8937-B61FAC86B1BB}"/>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b="9387"/>
          <a:stretch>
            <a:fillRect/>
          </a:stretch>
        </p:blipFill>
        <p:spPr>
          <a:xfrm>
            <a:off x="1485900" y="2465388"/>
            <a:ext cx="6172200" cy="2579687"/>
          </a:xfrm>
        </p:spPr>
      </p:pic>
      <p:sp>
        <p:nvSpPr>
          <p:cNvPr id="58371" name="TextBox 3">
            <a:extLst>
              <a:ext uri="{FF2B5EF4-FFF2-40B4-BE49-F238E27FC236}">
                <a16:creationId xmlns:a16="http://schemas.microsoft.com/office/drawing/2014/main" id="{239036E1-D229-704D-9777-E4088B484C0E}"/>
              </a:ext>
            </a:extLst>
          </p:cNvPr>
          <p:cNvSpPr txBox="1">
            <a:spLocks noChangeArrowheads="1"/>
          </p:cNvSpPr>
          <p:nvPr/>
        </p:nvSpPr>
        <p:spPr bwMode="auto">
          <a:xfrm>
            <a:off x="5715000" y="4972050"/>
            <a:ext cx="1771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RNA polymerase</a:t>
            </a:r>
          </a:p>
        </p:txBody>
      </p:sp>
      <p:cxnSp>
        <p:nvCxnSpPr>
          <p:cNvPr id="6" name="Straight Arrow Connector 5">
            <a:extLst>
              <a:ext uri="{FF2B5EF4-FFF2-40B4-BE49-F238E27FC236}">
                <a16:creationId xmlns:a16="http://schemas.microsoft.com/office/drawing/2014/main" id="{9D7AC19E-DF8B-DA4E-923C-91ED9A17269B}"/>
              </a:ext>
            </a:extLst>
          </p:cNvPr>
          <p:cNvCxnSpPr/>
          <p:nvPr/>
        </p:nvCxnSpPr>
        <p:spPr>
          <a:xfrm rot="16200000" flipV="1">
            <a:off x="5686425" y="4486275"/>
            <a:ext cx="685800" cy="2857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093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2E7F06B3-6AFF-FD4D-B3F0-80F87E00AD55}"/>
              </a:ext>
            </a:extLst>
          </p:cNvPr>
          <p:cNvSpPr>
            <a:spLocks noGrp="1"/>
          </p:cNvSpPr>
          <p:nvPr>
            <p:ph type="title" idx="4294967295"/>
          </p:nvPr>
        </p:nvSpPr>
        <p:spPr/>
        <p:txBody>
          <a:bodyPr/>
          <a:lstStyle/>
          <a:p>
            <a:endParaRPr lang="en-US" altLang="en-US"/>
          </a:p>
        </p:txBody>
      </p:sp>
      <p:sp>
        <p:nvSpPr>
          <p:cNvPr id="3" name="Content Placeholder 2">
            <a:extLst>
              <a:ext uri="{FF2B5EF4-FFF2-40B4-BE49-F238E27FC236}">
                <a16:creationId xmlns:a16="http://schemas.microsoft.com/office/drawing/2014/main" id="{35183644-90FF-B34E-92C8-C973FFE04C0B}"/>
              </a:ext>
            </a:extLst>
          </p:cNvPr>
          <p:cNvSpPr>
            <a:spLocks noGrp="1"/>
          </p:cNvSpPr>
          <p:nvPr>
            <p:ph idx="4294967295"/>
          </p:nvPr>
        </p:nvSpPr>
        <p:spPr/>
        <p:txBody>
          <a:bodyPr/>
          <a:lstStyle/>
          <a:p>
            <a:pPr marL="609600" indent="-609600">
              <a:buFont typeface="Arial" charset="0"/>
              <a:buAutoNum type="arabicPeriod" startAt="3"/>
              <a:defRPr/>
            </a:pPr>
            <a:r>
              <a:rPr lang="en-US" sz="2800" dirty="0">
                <a:ea typeface="+mn-ea"/>
              </a:rPr>
              <a:t>Transcription varies greatly among different cells.  </a:t>
            </a:r>
          </a:p>
          <a:p>
            <a:pPr marL="990600" lvl="1" indent="-533400">
              <a:buFont typeface="Arial" charset="0"/>
              <a:buAutoNum type="arabicPeriod"/>
              <a:defRPr/>
            </a:pPr>
            <a:r>
              <a:rPr lang="en-US" sz="2400" dirty="0">
                <a:ea typeface="+mn-ea"/>
              </a:rPr>
              <a:t> Different cell types express unique subsets of genes</a:t>
            </a:r>
          </a:p>
          <a:p>
            <a:pPr marL="990600" lvl="1" indent="-533400">
              <a:buFont typeface="Arial" charset="0"/>
              <a:buAutoNum type="arabicPeriod"/>
              <a:defRPr/>
            </a:pPr>
            <a:r>
              <a:rPr lang="en-US" sz="2400" dirty="0">
                <a:ea typeface="+mn-ea"/>
              </a:rPr>
              <a:t>Changes in environment of cells (stressors, changes in nutrients etc.), trigger changes in expression programs. A different subset of genes may be transcribed in the same cell.</a:t>
            </a:r>
          </a:p>
          <a:p>
            <a:pPr marL="990600" lvl="1" indent="-533400">
              <a:buFont typeface="Arial" charset="0"/>
              <a:buAutoNum type="arabicPeriod"/>
              <a:defRPr/>
            </a:pPr>
            <a:r>
              <a:rPr lang="en-US" sz="2400" dirty="0">
                <a:ea typeface="+mn-ea"/>
              </a:rPr>
              <a:t>Different stages in development call for different subsets of genes to be transcribed.</a:t>
            </a:r>
          </a:p>
          <a:p>
            <a:pPr>
              <a:buFont typeface="Arial" charset="0"/>
              <a:buNone/>
              <a:defRPr/>
            </a:pPr>
            <a:endParaRPr lang="en-US" dirty="0">
              <a:ea typeface="+mn-ea"/>
            </a:endParaRPr>
          </a:p>
        </p:txBody>
      </p:sp>
    </p:spTree>
    <p:extLst>
      <p:ext uri="{BB962C8B-B14F-4D97-AF65-F5344CB8AC3E}">
        <p14:creationId xmlns:p14="http://schemas.microsoft.com/office/powerpoint/2010/main" val="3975839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6BC19114-5EE4-E64A-B40F-D9330FB79247}"/>
              </a:ext>
            </a:extLst>
          </p:cNvPr>
          <p:cNvSpPr>
            <a:spLocks noGrp="1"/>
          </p:cNvSpPr>
          <p:nvPr>
            <p:ph type="title" idx="4294967295"/>
          </p:nvPr>
        </p:nvSpPr>
        <p:spPr/>
        <p:txBody>
          <a:bodyPr/>
          <a:lstStyle/>
          <a:p>
            <a:endParaRPr lang="en-US" altLang="en-US"/>
          </a:p>
        </p:txBody>
      </p:sp>
      <p:sp>
        <p:nvSpPr>
          <p:cNvPr id="48130" name="Rectangle 3">
            <a:extLst>
              <a:ext uri="{FF2B5EF4-FFF2-40B4-BE49-F238E27FC236}">
                <a16:creationId xmlns:a16="http://schemas.microsoft.com/office/drawing/2014/main" id="{7F1881EC-1A6D-AA4A-8D1B-239A57FC6F25}"/>
              </a:ext>
            </a:extLst>
          </p:cNvPr>
          <p:cNvSpPr>
            <a:spLocks noGrp="1"/>
          </p:cNvSpPr>
          <p:nvPr>
            <p:ph type="body" idx="4294967295"/>
          </p:nvPr>
        </p:nvSpPr>
        <p:spPr>
          <a:xfrm>
            <a:off x="457200" y="1524000"/>
            <a:ext cx="8229600" cy="4525963"/>
          </a:xfrm>
        </p:spPr>
        <p:txBody>
          <a:bodyPr/>
          <a:lstStyle/>
          <a:p>
            <a:r>
              <a:rPr lang="en-US" altLang="en-US"/>
              <a:t>General structure of a gene.</a:t>
            </a:r>
          </a:p>
        </p:txBody>
      </p:sp>
      <p:sp>
        <p:nvSpPr>
          <p:cNvPr id="48131" name="Line 4">
            <a:extLst>
              <a:ext uri="{FF2B5EF4-FFF2-40B4-BE49-F238E27FC236}">
                <a16:creationId xmlns:a16="http://schemas.microsoft.com/office/drawing/2014/main" id="{D220D647-627E-394C-A2B4-203AED1A9AA2}"/>
              </a:ext>
            </a:extLst>
          </p:cNvPr>
          <p:cNvSpPr>
            <a:spLocks noChangeShapeType="1"/>
          </p:cNvSpPr>
          <p:nvPr/>
        </p:nvSpPr>
        <p:spPr bwMode="auto">
          <a:xfrm>
            <a:off x="1295400" y="3657600"/>
            <a:ext cx="2438400"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2" name="Line 5">
            <a:extLst>
              <a:ext uri="{FF2B5EF4-FFF2-40B4-BE49-F238E27FC236}">
                <a16:creationId xmlns:a16="http://schemas.microsoft.com/office/drawing/2014/main" id="{A1723247-4AA2-3146-ADB5-86A77F7DC9BC}"/>
              </a:ext>
            </a:extLst>
          </p:cNvPr>
          <p:cNvSpPr>
            <a:spLocks noChangeShapeType="1"/>
          </p:cNvSpPr>
          <p:nvPr/>
        </p:nvSpPr>
        <p:spPr bwMode="auto">
          <a:xfrm>
            <a:off x="3733800" y="3657600"/>
            <a:ext cx="50292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3" name="Text Box 6">
            <a:extLst>
              <a:ext uri="{FF2B5EF4-FFF2-40B4-BE49-F238E27FC236}">
                <a16:creationId xmlns:a16="http://schemas.microsoft.com/office/drawing/2014/main" id="{33D32CF3-A0CE-0341-9157-E9DEB2FB9274}"/>
              </a:ext>
            </a:extLst>
          </p:cNvPr>
          <p:cNvSpPr txBox="1">
            <a:spLocks noChangeArrowheads="1"/>
          </p:cNvSpPr>
          <p:nvPr/>
        </p:nvSpPr>
        <p:spPr bwMode="auto">
          <a:xfrm>
            <a:off x="914400" y="2895600"/>
            <a:ext cx="3124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a:latin typeface="Arial" panose="020B0604020202020204" pitchFamily="34" charset="0"/>
              </a:rPr>
              <a:t>Regulatory sequences—eg. the </a:t>
            </a:r>
            <a:r>
              <a:rPr lang="en-US" altLang="en-US" sz="1800" b="1">
                <a:latin typeface="Arial" panose="020B0604020202020204" pitchFamily="34" charset="0"/>
              </a:rPr>
              <a:t>PROMOTER</a:t>
            </a:r>
          </a:p>
        </p:txBody>
      </p:sp>
      <p:sp>
        <p:nvSpPr>
          <p:cNvPr id="48134" name="Text Box 7">
            <a:extLst>
              <a:ext uri="{FF2B5EF4-FFF2-40B4-BE49-F238E27FC236}">
                <a16:creationId xmlns:a16="http://schemas.microsoft.com/office/drawing/2014/main" id="{42986A91-E65A-D246-AFF1-C60682A198C9}"/>
              </a:ext>
            </a:extLst>
          </p:cNvPr>
          <p:cNvSpPr txBox="1">
            <a:spLocks noChangeArrowheads="1"/>
          </p:cNvSpPr>
          <p:nvPr/>
        </p:nvSpPr>
        <p:spPr bwMode="auto">
          <a:xfrm>
            <a:off x="5105400" y="3810000"/>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a:latin typeface="Arial" panose="020B0604020202020204" pitchFamily="34" charset="0"/>
              </a:rPr>
              <a:t>Protein-coding sequences</a:t>
            </a:r>
          </a:p>
        </p:txBody>
      </p:sp>
      <p:cxnSp>
        <p:nvCxnSpPr>
          <p:cNvPr id="9" name="Straight Connector 8">
            <a:extLst>
              <a:ext uri="{FF2B5EF4-FFF2-40B4-BE49-F238E27FC236}">
                <a16:creationId xmlns:a16="http://schemas.microsoft.com/office/drawing/2014/main" id="{10C38E97-F757-9443-8CB3-BAF9F16D97B8}"/>
              </a:ext>
            </a:extLst>
          </p:cNvPr>
          <p:cNvCxnSpPr/>
          <p:nvPr/>
        </p:nvCxnSpPr>
        <p:spPr>
          <a:xfrm rot="5400000">
            <a:off x="3543301" y="3695700"/>
            <a:ext cx="381000"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136" name="TextBox 9">
            <a:extLst>
              <a:ext uri="{FF2B5EF4-FFF2-40B4-BE49-F238E27FC236}">
                <a16:creationId xmlns:a16="http://schemas.microsoft.com/office/drawing/2014/main" id="{6EF9C518-E314-244A-A2E4-D0B91E04DF61}"/>
              </a:ext>
            </a:extLst>
          </p:cNvPr>
          <p:cNvSpPr txBox="1">
            <a:spLocks noChangeArrowheads="1"/>
          </p:cNvSpPr>
          <p:nvPr/>
        </p:nvSpPr>
        <p:spPr bwMode="auto">
          <a:xfrm>
            <a:off x="3505200" y="4648200"/>
            <a:ext cx="434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Transcription actually starts here</a:t>
            </a:r>
          </a:p>
        </p:txBody>
      </p:sp>
      <p:cxnSp>
        <p:nvCxnSpPr>
          <p:cNvPr id="12" name="Straight Arrow Connector 11">
            <a:extLst>
              <a:ext uri="{FF2B5EF4-FFF2-40B4-BE49-F238E27FC236}">
                <a16:creationId xmlns:a16="http://schemas.microsoft.com/office/drawing/2014/main" id="{B3EB0418-AA88-F542-B1F2-4B866F02B9EE}"/>
              </a:ext>
            </a:extLst>
          </p:cNvPr>
          <p:cNvCxnSpPr/>
          <p:nvPr/>
        </p:nvCxnSpPr>
        <p:spPr>
          <a:xfrm rot="16200000" flipV="1">
            <a:off x="3695700" y="4000500"/>
            <a:ext cx="68580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138" name="TextBox 12">
            <a:extLst>
              <a:ext uri="{FF2B5EF4-FFF2-40B4-BE49-F238E27FC236}">
                <a16:creationId xmlns:a16="http://schemas.microsoft.com/office/drawing/2014/main" id="{959CE080-A538-A842-9F8D-172B0AD8C995}"/>
              </a:ext>
            </a:extLst>
          </p:cNvPr>
          <p:cNvSpPr txBox="1">
            <a:spLocks noChangeArrowheads="1"/>
          </p:cNvSpPr>
          <p:nvPr/>
        </p:nvSpPr>
        <p:spPr bwMode="auto">
          <a:xfrm>
            <a:off x="685800" y="5105400"/>
            <a:ext cx="2667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Usually </a:t>
            </a:r>
            <a:r>
              <a:rPr lang="ja-JP" altLang="en-US" sz="1800">
                <a:latin typeface="Arial" panose="020B0604020202020204" pitchFamily="34" charset="0"/>
              </a:rPr>
              <a:t>“</a:t>
            </a:r>
            <a:r>
              <a:rPr lang="en-US" altLang="ja-JP" sz="1800">
                <a:latin typeface="Arial" panose="020B0604020202020204" pitchFamily="34" charset="0"/>
                <a:cs typeface="Arial" panose="020B0604020202020204" pitchFamily="34" charset="0"/>
              </a:rPr>
              <a:t>upstream</a:t>
            </a:r>
            <a:r>
              <a:rPr lang="ja-JP" altLang="en-US" sz="1800">
                <a:latin typeface="Arial" panose="020B0604020202020204" pitchFamily="34" charset="0"/>
              </a:rPr>
              <a:t>”</a:t>
            </a:r>
            <a:r>
              <a:rPr lang="en-US" altLang="ja-JP" sz="1800">
                <a:latin typeface="Arial" panose="020B0604020202020204" pitchFamily="34" charset="0"/>
                <a:cs typeface="Arial" panose="020B0604020202020204" pitchFamily="34" charset="0"/>
              </a:rPr>
              <a:t> from the start site for transcription</a:t>
            </a:r>
            <a:endParaRPr lang="en-US" altLang="en-US" sz="1800">
              <a:latin typeface="Arial" panose="020B0604020202020204" pitchFamily="34" charset="0"/>
              <a:cs typeface="Arial" panose="020B0604020202020204" pitchFamily="34" charset="0"/>
            </a:endParaRPr>
          </a:p>
        </p:txBody>
      </p:sp>
      <p:cxnSp>
        <p:nvCxnSpPr>
          <p:cNvPr id="14" name="Straight Arrow Connector 13">
            <a:extLst>
              <a:ext uri="{FF2B5EF4-FFF2-40B4-BE49-F238E27FC236}">
                <a16:creationId xmlns:a16="http://schemas.microsoft.com/office/drawing/2014/main" id="{AAFEA76C-CEF2-3A40-99BA-B62395F455DA}"/>
              </a:ext>
            </a:extLst>
          </p:cNvPr>
          <p:cNvCxnSpPr/>
          <p:nvPr/>
        </p:nvCxnSpPr>
        <p:spPr>
          <a:xfrm rot="5400000" flipH="1" flipV="1">
            <a:off x="762000" y="4114800"/>
            <a:ext cx="121920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89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FFE41995-5C12-8E4F-B32F-EE5941BF50BF}"/>
              </a:ext>
            </a:extLst>
          </p:cNvPr>
          <p:cNvSpPr>
            <a:spLocks noGrp="1"/>
          </p:cNvSpPr>
          <p:nvPr>
            <p:ph type="title" idx="4294967295"/>
          </p:nvPr>
        </p:nvSpPr>
        <p:spPr/>
        <p:txBody>
          <a:bodyPr/>
          <a:lstStyle/>
          <a:p>
            <a:endParaRPr lang="en-US" altLang="en-US"/>
          </a:p>
        </p:txBody>
      </p:sp>
      <p:sp>
        <p:nvSpPr>
          <p:cNvPr id="49154" name="Content Placeholder 2">
            <a:extLst>
              <a:ext uri="{FF2B5EF4-FFF2-40B4-BE49-F238E27FC236}">
                <a16:creationId xmlns:a16="http://schemas.microsoft.com/office/drawing/2014/main" id="{49E999E5-C54A-0047-963F-2971090D8A05}"/>
              </a:ext>
            </a:extLst>
          </p:cNvPr>
          <p:cNvSpPr>
            <a:spLocks noGrp="1"/>
          </p:cNvSpPr>
          <p:nvPr>
            <p:ph idx="4294967295"/>
          </p:nvPr>
        </p:nvSpPr>
        <p:spPr/>
        <p:txBody>
          <a:bodyPr/>
          <a:lstStyle/>
          <a:p>
            <a:r>
              <a:rPr lang="en-US" altLang="en-US"/>
              <a:t>Regulatory sequences bind to key proteins involved in transcription.</a:t>
            </a:r>
          </a:p>
          <a:p>
            <a:endParaRPr lang="en-US" altLang="en-US"/>
          </a:p>
          <a:p>
            <a:r>
              <a:rPr lang="en-US" altLang="en-US"/>
              <a:t>The promoter binds RNA polymerase itself.</a:t>
            </a:r>
          </a:p>
        </p:txBody>
      </p:sp>
    </p:spTree>
    <p:extLst>
      <p:ext uri="{BB962C8B-B14F-4D97-AF65-F5344CB8AC3E}">
        <p14:creationId xmlns:p14="http://schemas.microsoft.com/office/powerpoint/2010/main" val="1574646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
            <a:extLst>
              <a:ext uri="{FF2B5EF4-FFF2-40B4-BE49-F238E27FC236}">
                <a16:creationId xmlns:a16="http://schemas.microsoft.com/office/drawing/2014/main" id="{12B95820-1175-634A-BAF6-62B72B60D66C}"/>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a:spcBef>
                <a:spcPct val="0"/>
              </a:spcBef>
              <a:buFontTx/>
              <a:buNone/>
            </a:pPr>
            <a:r>
              <a:rPr lang="en-US" altLang="en-US" sz="1200" b="1">
                <a:solidFill>
                  <a:srgbClr val="D53D21"/>
                </a:solidFill>
                <a:latin typeface="Arial" panose="020B0604020202020204" pitchFamily="34" charset="0"/>
                <a:cs typeface="Arial" panose="020B0604020202020204" pitchFamily="34" charset="0"/>
              </a:rPr>
              <a:t>Figure 14.9a</a:t>
            </a:r>
          </a:p>
        </p:txBody>
      </p:sp>
      <p:pic>
        <p:nvPicPr>
          <p:cNvPr id="50178" name="Picture 3">
            <a:extLst>
              <a:ext uri="{FF2B5EF4-FFF2-40B4-BE49-F238E27FC236}">
                <a16:creationId xmlns:a16="http://schemas.microsoft.com/office/drawing/2014/main" id="{94124390-ADAC-6041-9782-DFF289E1F8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140"/>
          <a:stretch>
            <a:fillRect/>
          </a:stretch>
        </p:blipFill>
        <p:spPr bwMode="auto">
          <a:xfrm>
            <a:off x="307975" y="1382713"/>
            <a:ext cx="8528050"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Box 3">
            <a:extLst>
              <a:ext uri="{FF2B5EF4-FFF2-40B4-BE49-F238E27FC236}">
                <a16:creationId xmlns:a16="http://schemas.microsoft.com/office/drawing/2014/main" id="{BBF1C4C8-0498-9448-92C4-20D9724DDECD}"/>
              </a:ext>
            </a:extLst>
          </p:cNvPr>
          <p:cNvSpPr txBox="1">
            <a:spLocks noChangeArrowheads="1"/>
          </p:cNvSpPr>
          <p:nvPr/>
        </p:nvSpPr>
        <p:spPr bwMode="auto">
          <a:xfrm>
            <a:off x="5486400" y="1295400"/>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800">
                <a:latin typeface="Arial" panose="020B0604020202020204" pitchFamily="34" charset="0"/>
                <a:cs typeface="Arial" panose="020B0604020202020204" pitchFamily="34" charset="0"/>
              </a:rPr>
              <a:t>(</a:t>
            </a:r>
            <a:r>
              <a:rPr lang="en-US" altLang="en-US" sz="2800" i="1">
                <a:latin typeface="Arial" panose="020B0604020202020204" pitchFamily="34" charset="0"/>
                <a:cs typeface="Arial" panose="020B0604020202020204" pitchFamily="34" charset="0"/>
              </a:rPr>
              <a:t>E. coli</a:t>
            </a:r>
            <a:r>
              <a:rPr lang="en-US" altLang="en-US" sz="2800">
                <a:latin typeface="Arial" panose="020B0604020202020204" pitchFamily="34" charset="0"/>
                <a:cs typeface="Arial" panose="020B0604020202020204" pitchFamily="34" charset="0"/>
              </a:rPr>
              <a:t>)</a:t>
            </a:r>
          </a:p>
        </p:txBody>
      </p:sp>
      <p:cxnSp>
        <p:nvCxnSpPr>
          <p:cNvPr id="5" name="Straight Arrow Connector 4">
            <a:extLst>
              <a:ext uri="{FF2B5EF4-FFF2-40B4-BE49-F238E27FC236}">
                <a16:creationId xmlns:a16="http://schemas.microsoft.com/office/drawing/2014/main" id="{F32842D6-DABE-3541-92AB-4AE3B0407F51}"/>
              </a:ext>
            </a:extLst>
          </p:cNvPr>
          <p:cNvCxnSpPr/>
          <p:nvPr/>
        </p:nvCxnSpPr>
        <p:spPr>
          <a:xfrm rot="16200000" flipV="1">
            <a:off x="2438400" y="3886200"/>
            <a:ext cx="2286000" cy="1828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181" name="TextBox 7">
            <a:extLst>
              <a:ext uri="{FF2B5EF4-FFF2-40B4-BE49-F238E27FC236}">
                <a16:creationId xmlns:a16="http://schemas.microsoft.com/office/drawing/2014/main" id="{3A3FB5FC-D1BB-EE44-AB9A-B188157E9B77}"/>
              </a:ext>
            </a:extLst>
          </p:cNvPr>
          <p:cNvSpPr txBox="1">
            <a:spLocks noChangeArrowheads="1"/>
          </p:cNvSpPr>
          <p:nvPr/>
        </p:nvSpPr>
        <p:spPr bwMode="auto">
          <a:xfrm>
            <a:off x="3352800" y="6019800"/>
            <a:ext cx="388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cs typeface="Arial" panose="020B0604020202020204" pitchFamily="34" charset="0"/>
              </a:rPr>
              <a:t>Important for binding the promoter---initiation of transcription</a:t>
            </a:r>
          </a:p>
        </p:txBody>
      </p:sp>
    </p:spTree>
    <p:extLst>
      <p:ext uri="{BB962C8B-B14F-4D97-AF65-F5344CB8AC3E}">
        <p14:creationId xmlns:p14="http://schemas.microsoft.com/office/powerpoint/2010/main" val="461258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7">
            <a:extLst>
              <a:ext uri="{FF2B5EF4-FFF2-40B4-BE49-F238E27FC236}">
                <a16:creationId xmlns:a16="http://schemas.microsoft.com/office/drawing/2014/main" id="{9E5CF9B3-632A-404D-84E2-D75FF99007DE}"/>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cs typeface="Arial" panose="020B0604020202020204" pitchFamily="34" charset="0"/>
              </a:rPr>
              <a:t>Figure 14.9b</a:t>
            </a:r>
          </a:p>
        </p:txBody>
      </p:sp>
      <p:pic>
        <p:nvPicPr>
          <p:cNvPr id="52226" name="Picture 8">
            <a:extLst>
              <a:ext uri="{FF2B5EF4-FFF2-40B4-BE49-F238E27FC236}">
                <a16:creationId xmlns:a16="http://schemas.microsoft.com/office/drawing/2014/main" id="{E2FC7A25-040D-E842-9F29-9DAD6C3FF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387"/>
          <a:stretch>
            <a:fillRect/>
          </a:stretch>
        </p:blipFill>
        <p:spPr bwMode="auto">
          <a:xfrm>
            <a:off x="300038" y="1458913"/>
            <a:ext cx="8543925"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949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9">
            <a:extLst>
              <a:ext uri="{FF2B5EF4-FFF2-40B4-BE49-F238E27FC236}">
                <a16:creationId xmlns:a16="http://schemas.microsoft.com/office/drawing/2014/main" id="{A32F32E5-C0D5-D548-907E-8BBAEDC57E96}"/>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cs typeface="Arial" panose="020B0604020202020204" pitchFamily="34" charset="0"/>
              </a:rPr>
              <a:t>Figure 14.9c</a:t>
            </a:r>
          </a:p>
        </p:txBody>
      </p:sp>
      <p:pic>
        <p:nvPicPr>
          <p:cNvPr id="54274" name="Picture 10">
            <a:extLst>
              <a:ext uri="{FF2B5EF4-FFF2-40B4-BE49-F238E27FC236}">
                <a16:creationId xmlns:a16="http://schemas.microsoft.com/office/drawing/2014/main" id="{B93C5417-80F2-8B4C-98CA-6E79C0564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165"/>
          <a:stretch>
            <a:fillRect/>
          </a:stretch>
        </p:blipFill>
        <p:spPr bwMode="auto">
          <a:xfrm>
            <a:off x="317500" y="647700"/>
            <a:ext cx="8507413"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a:extLst>
              <a:ext uri="{FF2B5EF4-FFF2-40B4-BE49-F238E27FC236}">
                <a16:creationId xmlns:a16="http://schemas.microsoft.com/office/drawing/2014/main" id="{F301AABF-2558-3B46-A63C-C6DEC2F43333}"/>
              </a:ext>
            </a:extLst>
          </p:cNvPr>
          <p:cNvCxnSpPr/>
          <p:nvPr/>
        </p:nvCxnSpPr>
        <p:spPr>
          <a:xfrm flipV="1">
            <a:off x="990600" y="4495800"/>
            <a:ext cx="1524000" cy="1143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276" name="TextBox 6">
            <a:extLst>
              <a:ext uri="{FF2B5EF4-FFF2-40B4-BE49-F238E27FC236}">
                <a16:creationId xmlns:a16="http://schemas.microsoft.com/office/drawing/2014/main" id="{AB0CE6E4-F67B-8E41-A2C7-A0BD907CA82B}"/>
              </a:ext>
            </a:extLst>
          </p:cNvPr>
          <p:cNvSpPr txBox="1">
            <a:spLocks noChangeArrowheads="1"/>
          </p:cNvSpPr>
          <p:nvPr/>
        </p:nvSpPr>
        <p:spPr bwMode="auto">
          <a:xfrm>
            <a:off x="228600" y="5791200"/>
            <a:ext cx="335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cs typeface="Arial" panose="020B0604020202020204" pitchFamily="34" charset="0"/>
              </a:rPr>
              <a:t>Not needed once transcription is initiated</a:t>
            </a:r>
          </a:p>
        </p:txBody>
      </p:sp>
    </p:spTree>
    <p:extLst>
      <p:ext uri="{BB962C8B-B14F-4D97-AF65-F5344CB8AC3E}">
        <p14:creationId xmlns:p14="http://schemas.microsoft.com/office/powerpoint/2010/main" val="2184878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A18B3EB3-3B9B-AC44-AE94-3CC451F6B9D7}"/>
              </a:ext>
            </a:extLst>
          </p:cNvPr>
          <p:cNvSpPr>
            <a:spLocks noGrp="1"/>
          </p:cNvSpPr>
          <p:nvPr>
            <p:ph type="title" idx="4294967295"/>
          </p:nvPr>
        </p:nvSpPr>
        <p:spPr/>
        <p:txBody>
          <a:bodyPr/>
          <a:lstStyle/>
          <a:p>
            <a:endParaRPr lang="en-US" altLang="en-US"/>
          </a:p>
        </p:txBody>
      </p:sp>
      <p:sp>
        <p:nvSpPr>
          <p:cNvPr id="56322" name="Content Placeholder 2">
            <a:extLst>
              <a:ext uri="{FF2B5EF4-FFF2-40B4-BE49-F238E27FC236}">
                <a16:creationId xmlns:a16="http://schemas.microsoft.com/office/drawing/2014/main" id="{61DC88D6-ABF9-DF48-A726-72186D4B7D5C}"/>
              </a:ext>
            </a:extLst>
          </p:cNvPr>
          <p:cNvSpPr>
            <a:spLocks noGrp="1"/>
          </p:cNvSpPr>
          <p:nvPr>
            <p:ph idx="4294967295"/>
          </p:nvPr>
        </p:nvSpPr>
        <p:spPr/>
        <p:txBody>
          <a:bodyPr/>
          <a:lstStyle/>
          <a:p>
            <a:pPr>
              <a:buFont typeface="Arial" panose="020B0604020202020204" pitchFamily="34" charset="0"/>
              <a:buNone/>
            </a:pPr>
            <a:endParaRPr lang="en-US" altLang="en-US"/>
          </a:p>
          <a:p>
            <a:r>
              <a:rPr lang="en-US" altLang="en-US"/>
              <a:t>Product is mRNA</a:t>
            </a:r>
          </a:p>
          <a:p>
            <a:pPr lvl="1"/>
            <a:r>
              <a:rPr lang="en-US" altLang="en-US"/>
              <a:t>In prokaryotes, few if any modifications are made to the mRNA.</a:t>
            </a:r>
          </a:p>
          <a:p>
            <a:pPr lvl="1"/>
            <a:r>
              <a:rPr lang="en-US" altLang="en-US"/>
              <a:t>In fact, translation begins before transcription is complete</a:t>
            </a:r>
          </a:p>
        </p:txBody>
      </p:sp>
    </p:spTree>
    <p:extLst>
      <p:ext uri="{BB962C8B-B14F-4D97-AF65-F5344CB8AC3E}">
        <p14:creationId xmlns:p14="http://schemas.microsoft.com/office/powerpoint/2010/main" val="2364845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B7360414-360F-C745-8FD3-9683AEA5D9AE}"/>
              </a:ext>
            </a:extLst>
          </p:cNvPr>
          <p:cNvSpPr>
            <a:spLocks noGrp="1"/>
          </p:cNvSpPr>
          <p:nvPr>
            <p:ph type="title"/>
          </p:nvPr>
        </p:nvSpPr>
        <p:spPr/>
        <p:txBody>
          <a:bodyPr/>
          <a:lstStyle/>
          <a:p>
            <a:r>
              <a:rPr lang="en-US" altLang="en-US"/>
              <a:t>Eukaryotes…</a:t>
            </a:r>
          </a:p>
        </p:txBody>
      </p:sp>
      <p:sp>
        <p:nvSpPr>
          <p:cNvPr id="57346" name="Content Placeholder 2">
            <a:extLst>
              <a:ext uri="{FF2B5EF4-FFF2-40B4-BE49-F238E27FC236}">
                <a16:creationId xmlns:a16="http://schemas.microsoft.com/office/drawing/2014/main" id="{6B056138-B679-4C43-82BC-52A2DCEC45E3}"/>
              </a:ext>
            </a:extLst>
          </p:cNvPr>
          <p:cNvSpPr>
            <a:spLocks noGrp="1"/>
          </p:cNvSpPr>
          <p:nvPr>
            <p:ph idx="1"/>
          </p:nvPr>
        </p:nvSpPr>
        <p:spPr/>
        <p:txBody>
          <a:bodyPr/>
          <a:lstStyle/>
          <a:p>
            <a:r>
              <a:rPr lang="en-US" altLang="en-US"/>
              <a:t>Eukaryotic mRNA</a:t>
            </a:r>
          </a:p>
          <a:p>
            <a:pPr lvl="1"/>
            <a:r>
              <a:rPr lang="en-US" altLang="en-US"/>
              <a:t>Undergoes many modifications prior to translation</a:t>
            </a:r>
          </a:p>
          <a:p>
            <a:pPr lvl="2"/>
            <a:r>
              <a:rPr lang="en-US" altLang="en-US"/>
              <a:t>Modifications at both 5</a:t>
            </a:r>
            <a:r>
              <a:rPr lang="ja-JP" altLang="en-US"/>
              <a:t>’</a:t>
            </a:r>
            <a:r>
              <a:rPr lang="en-US" altLang="en-US"/>
              <a:t> and 3</a:t>
            </a:r>
            <a:r>
              <a:rPr lang="ja-JP" altLang="en-US"/>
              <a:t>’</a:t>
            </a:r>
            <a:r>
              <a:rPr lang="en-US" altLang="en-US"/>
              <a:t> end</a:t>
            </a:r>
          </a:p>
          <a:p>
            <a:pPr lvl="2"/>
            <a:r>
              <a:rPr lang="en-US" altLang="en-US"/>
              <a:t>Removal of non-coding sequences (</a:t>
            </a:r>
            <a:r>
              <a:rPr lang="en-US" altLang="en-US">
                <a:solidFill>
                  <a:srgbClr val="FF0000"/>
                </a:solidFill>
              </a:rPr>
              <a:t>introns</a:t>
            </a:r>
            <a:r>
              <a:rPr lang="en-US" altLang="en-US"/>
              <a:t>) that interrupt the coding sequence </a:t>
            </a:r>
            <a:r>
              <a:rPr lang="en-US" altLang="en-US">
                <a:solidFill>
                  <a:srgbClr val="FF0000"/>
                </a:solidFill>
              </a:rPr>
              <a:t>(exons</a:t>
            </a:r>
            <a:r>
              <a:rPr lang="en-US" altLang="en-US"/>
              <a:t>)</a:t>
            </a:r>
          </a:p>
        </p:txBody>
      </p:sp>
    </p:spTree>
    <p:extLst>
      <p:ext uri="{BB962C8B-B14F-4D97-AF65-F5344CB8AC3E}">
        <p14:creationId xmlns:p14="http://schemas.microsoft.com/office/powerpoint/2010/main" val="1571639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8">
            <a:extLst>
              <a:ext uri="{FF2B5EF4-FFF2-40B4-BE49-F238E27FC236}">
                <a16:creationId xmlns:a16="http://schemas.microsoft.com/office/drawing/2014/main" id="{BD99BCC9-B36C-0442-89EA-63D1CB3BE915}"/>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cs typeface="Arial" panose="020B0604020202020204" pitchFamily="34" charset="0"/>
              </a:rPr>
              <a:t>Figure 14.12</a:t>
            </a:r>
          </a:p>
        </p:txBody>
      </p:sp>
      <p:pic>
        <p:nvPicPr>
          <p:cNvPr id="58370" name="Picture 9">
            <a:extLst>
              <a:ext uri="{FF2B5EF4-FFF2-40B4-BE49-F238E27FC236}">
                <a16:creationId xmlns:a16="http://schemas.microsoft.com/office/drawing/2014/main" id="{54F83A6A-58D2-1448-A2BD-AAA9BE33D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963"/>
          <a:stretch>
            <a:fillRect/>
          </a:stretch>
        </p:blipFill>
        <p:spPr bwMode="auto">
          <a:xfrm>
            <a:off x="300038" y="660400"/>
            <a:ext cx="8543925"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979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B14EE2DD-C144-634D-8B16-5D1722ACA063}"/>
              </a:ext>
            </a:extLst>
          </p:cNvPr>
          <p:cNvSpPr>
            <a:spLocks noGrp="1"/>
          </p:cNvSpPr>
          <p:nvPr>
            <p:ph type="title" idx="4294967295"/>
          </p:nvPr>
        </p:nvSpPr>
        <p:spPr/>
        <p:txBody>
          <a:bodyPr/>
          <a:lstStyle/>
          <a:p>
            <a:pPr eaLnBrk="1" hangingPunct="1"/>
            <a:r>
              <a:rPr lang="en-US" altLang="en-US" dirty="0"/>
              <a:t>Where were we? </a:t>
            </a:r>
          </a:p>
        </p:txBody>
      </p:sp>
      <p:sp>
        <p:nvSpPr>
          <p:cNvPr id="32770" name="Content Placeholder 2">
            <a:extLst>
              <a:ext uri="{FF2B5EF4-FFF2-40B4-BE49-F238E27FC236}">
                <a16:creationId xmlns:a16="http://schemas.microsoft.com/office/drawing/2014/main" id="{D0163BC7-7DF1-3C4F-B916-C9E74DA3A8DD}"/>
              </a:ext>
            </a:extLst>
          </p:cNvPr>
          <p:cNvSpPr>
            <a:spLocks noGrp="1"/>
          </p:cNvSpPr>
          <p:nvPr>
            <p:ph idx="4294967295"/>
          </p:nvPr>
        </p:nvSpPr>
        <p:spPr/>
        <p:txBody>
          <a:bodyPr/>
          <a:lstStyle/>
          <a:p>
            <a:pPr marL="0" indent="0">
              <a:buNone/>
            </a:pPr>
            <a:r>
              <a:rPr lang="en-US" dirty="0"/>
              <a:t>Analysis of cancer cells sometimes shows that they have abnormally active telomerase.</a:t>
            </a:r>
          </a:p>
          <a:p>
            <a:endParaRPr lang="en-US" dirty="0"/>
          </a:p>
          <a:p>
            <a:r>
              <a:rPr lang="en-US" dirty="0"/>
              <a:t>Explain why this might not be surprising. </a:t>
            </a:r>
          </a:p>
          <a:p>
            <a:pPr marL="457200" lvl="1" indent="0">
              <a:buNone/>
            </a:pPr>
            <a:endParaRPr lang="en-US" altLang="en-US" dirty="0"/>
          </a:p>
        </p:txBody>
      </p:sp>
    </p:spTree>
    <p:extLst>
      <p:ext uri="{BB962C8B-B14F-4D97-AF65-F5344CB8AC3E}">
        <p14:creationId xmlns:p14="http://schemas.microsoft.com/office/powerpoint/2010/main" val="2147799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4093742E-BC29-DB46-8698-927EDBCBEBB5}"/>
              </a:ext>
            </a:extLst>
          </p:cNvPr>
          <p:cNvSpPr>
            <a:spLocks noGrp="1"/>
          </p:cNvSpPr>
          <p:nvPr>
            <p:ph type="title"/>
          </p:nvPr>
        </p:nvSpPr>
        <p:spPr/>
        <p:txBody>
          <a:bodyPr/>
          <a:lstStyle/>
          <a:p>
            <a:endParaRPr lang="en-US" altLang="en-US"/>
          </a:p>
        </p:txBody>
      </p:sp>
      <p:pic>
        <p:nvPicPr>
          <p:cNvPr id="60418" name="Picture 9">
            <a:extLst>
              <a:ext uri="{FF2B5EF4-FFF2-40B4-BE49-F238E27FC236}">
                <a16:creationId xmlns:a16="http://schemas.microsoft.com/office/drawing/2014/main" id="{10824933-ED81-3C44-A306-EACCECAE55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5963"/>
          <a:stretch>
            <a:fillRect/>
          </a:stretch>
        </p:blipFill>
        <p:spPr>
          <a:xfrm>
            <a:off x="914400" y="1524000"/>
            <a:ext cx="7427913" cy="4525963"/>
          </a:xfrm>
        </p:spPr>
      </p:pic>
      <p:sp>
        <p:nvSpPr>
          <p:cNvPr id="5" name="Rectangle 4">
            <a:extLst>
              <a:ext uri="{FF2B5EF4-FFF2-40B4-BE49-F238E27FC236}">
                <a16:creationId xmlns:a16="http://schemas.microsoft.com/office/drawing/2014/main" id="{24D42970-691B-7E48-9D98-56288011648D}"/>
              </a:ext>
            </a:extLst>
          </p:cNvPr>
          <p:cNvSpPr/>
          <p:nvPr/>
        </p:nvSpPr>
        <p:spPr>
          <a:xfrm>
            <a:off x="1676400" y="1676400"/>
            <a:ext cx="51054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58ABFC27-4FAF-FE4A-A5CD-AA78E72F2984}"/>
              </a:ext>
            </a:extLst>
          </p:cNvPr>
          <p:cNvSpPr/>
          <p:nvPr/>
        </p:nvSpPr>
        <p:spPr>
          <a:xfrm>
            <a:off x="838200" y="4267200"/>
            <a:ext cx="75438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0421" name="Group 10">
            <a:extLst>
              <a:ext uri="{FF2B5EF4-FFF2-40B4-BE49-F238E27FC236}">
                <a16:creationId xmlns:a16="http://schemas.microsoft.com/office/drawing/2014/main" id="{7538462B-D2F1-E845-92FF-9477E0B2B045}"/>
              </a:ext>
            </a:extLst>
          </p:cNvPr>
          <p:cNvGrpSpPr>
            <a:grpSpLocks/>
          </p:cNvGrpSpPr>
          <p:nvPr/>
        </p:nvGrpSpPr>
        <p:grpSpPr bwMode="auto">
          <a:xfrm>
            <a:off x="2895600" y="4953000"/>
            <a:ext cx="2514600" cy="228600"/>
            <a:chOff x="2895600" y="4267200"/>
            <a:chExt cx="2514600" cy="228600"/>
          </a:xfrm>
        </p:grpSpPr>
        <p:sp>
          <p:nvSpPr>
            <p:cNvPr id="7" name="Rectangle 6">
              <a:extLst>
                <a:ext uri="{FF2B5EF4-FFF2-40B4-BE49-F238E27FC236}">
                  <a16:creationId xmlns:a16="http://schemas.microsoft.com/office/drawing/2014/main" id="{70152043-FB61-FB42-A1BA-6E0B1B0C0B94}"/>
                </a:ext>
              </a:extLst>
            </p:cNvPr>
            <p:cNvSpPr/>
            <p:nvPr/>
          </p:nvSpPr>
          <p:spPr>
            <a:xfrm>
              <a:off x="2895600" y="4267200"/>
              <a:ext cx="838200" cy="2286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832A0F67-17B0-4345-9EB4-4F852F670631}"/>
                </a:ext>
              </a:extLst>
            </p:cNvPr>
            <p:cNvSpPr/>
            <p:nvPr/>
          </p:nvSpPr>
          <p:spPr>
            <a:xfrm>
              <a:off x="3733800" y="4267200"/>
              <a:ext cx="838200" cy="2286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4EC227AC-60BF-2745-8DEC-5E357AB987CE}"/>
                </a:ext>
              </a:extLst>
            </p:cNvPr>
            <p:cNvSpPr/>
            <p:nvPr/>
          </p:nvSpPr>
          <p:spPr>
            <a:xfrm>
              <a:off x="4572000" y="4267200"/>
              <a:ext cx="838200" cy="2286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3" name="Straight Arrow Connector 12">
            <a:extLst>
              <a:ext uri="{FF2B5EF4-FFF2-40B4-BE49-F238E27FC236}">
                <a16:creationId xmlns:a16="http://schemas.microsoft.com/office/drawing/2014/main" id="{DA64AA68-FF07-1A40-9D74-01DE4B2EC8D9}"/>
              </a:ext>
            </a:extLst>
          </p:cNvPr>
          <p:cNvCxnSpPr/>
          <p:nvPr/>
        </p:nvCxnSpPr>
        <p:spPr>
          <a:xfrm rot="5400000">
            <a:off x="4037807" y="4571206"/>
            <a:ext cx="457200"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423" name="TextBox 13">
            <a:extLst>
              <a:ext uri="{FF2B5EF4-FFF2-40B4-BE49-F238E27FC236}">
                <a16:creationId xmlns:a16="http://schemas.microsoft.com/office/drawing/2014/main" id="{7B55BB84-9A4C-5542-A2A0-36591B723444}"/>
              </a:ext>
            </a:extLst>
          </p:cNvPr>
          <p:cNvSpPr txBox="1">
            <a:spLocks noChangeArrowheads="1"/>
          </p:cNvSpPr>
          <p:nvPr/>
        </p:nvSpPr>
        <p:spPr bwMode="auto">
          <a:xfrm>
            <a:off x="0" y="3810000"/>
            <a:ext cx="3505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cs typeface="Arial" panose="020B0604020202020204" pitchFamily="34" charset="0"/>
              </a:rPr>
              <a:t>Before translation can begin, introns are removed and exons are </a:t>
            </a:r>
            <a:r>
              <a:rPr lang="en-US" altLang="en-US" sz="1800" b="1">
                <a:latin typeface="Arial" panose="020B0604020202020204" pitchFamily="34" charset="0"/>
                <a:cs typeface="Arial" panose="020B0604020202020204" pitchFamily="34" charset="0"/>
              </a:rPr>
              <a:t>spliced </a:t>
            </a:r>
            <a:r>
              <a:rPr lang="en-US" altLang="en-US" sz="1800">
                <a:latin typeface="Arial" panose="020B0604020202020204" pitchFamily="34" charset="0"/>
                <a:cs typeface="Arial" panose="020B0604020202020204" pitchFamily="34" charset="0"/>
              </a:rPr>
              <a:t>together</a:t>
            </a:r>
          </a:p>
        </p:txBody>
      </p:sp>
      <p:sp>
        <p:nvSpPr>
          <p:cNvPr id="60424" name="TextBox 14">
            <a:extLst>
              <a:ext uri="{FF2B5EF4-FFF2-40B4-BE49-F238E27FC236}">
                <a16:creationId xmlns:a16="http://schemas.microsoft.com/office/drawing/2014/main" id="{4958FB93-FD47-5C46-9D89-A7CC41B657BE}"/>
              </a:ext>
            </a:extLst>
          </p:cNvPr>
          <p:cNvSpPr txBox="1">
            <a:spLocks noChangeArrowheads="1"/>
          </p:cNvSpPr>
          <p:nvPr/>
        </p:nvSpPr>
        <p:spPr bwMode="auto">
          <a:xfrm>
            <a:off x="2514600" y="5257800"/>
            <a:ext cx="403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cs typeface="Arial" panose="020B0604020202020204" pitchFamily="34" charset="0"/>
              </a:rPr>
              <a:t>Mature mRNA =589 nucleotides</a:t>
            </a:r>
          </a:p>
        </p:txBody>
      </p:sp>
      <p:sp>
        <p:nvSpPr>
          <p:cNvPr id="60425" name="TextBox 15">
            <a:extLst>
              <a:ext uri="{FF2B5EF4-FFF2-40B4-BE49-F238E27FC236}">
                <a16:creationId xmlns:a16="http://schemas.microsoft.com/office/drawing/2014/main" id="{4E4196BB-D852-7245-8410-DE86316B5BF6}"/>
              </a:ext>
            </a:extLst>
          </p:cNvPr>
          <p:cNvSpPr txBox="1">
            <a:spLocks noChangeArrowheads="1"/>
          </p:cNvSpPr>
          <p:nvPr/>
        </p:nvSpPr>
        <p:spPr bwMode="auto">
          <a:xfrm>
            <a:off x="2590800" y="2286000"/>
            <a:ext cx="472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cs typeface="Arial" panose="020B0604020202020204" pitchFamily="34" charset="0"/>
              </a:rPr>
              <a:t>Pre-mRNA =1295 nucleotides</a:t>
            </a:r>
          </a:p>
        </p:txBody>
      </p:sp>
    </p:spTree>
    <p:extLst>
      <p:ext uri="{BB962C8B-B14F-4D97-AF65-F5344CB8AC3E}">
        <p14:creationId xmlns:p14="http://schemas.microsoft.com/office/powerpoint/2010/main" val="2495217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1" name="Group 7">
            <a:extLst>
              <a:ext uri="{FF2B5EF4-FFF2-40B4-BE49-F238E27FC236}">
                <a16:creationId xmlns:a16="http://schemas.microsoft.com/office/drawing/2014/main" id="{BF02C989-F62B-DD49-9E54-6157E3E5CDD5}"/>
              </a:ext>
            </a:extLst>
          </p:cNvPr>
          <p:cNvGrpSpPr>
            <a:grpSpLocks/>
          </p:cNvGrpSpPr>
          <p:nvPr/>
        </p:nvGrpSpPr>
        <p:grpSpPr bwMode="auto">
          <a:xfrm>
            <a:off x="2133600" y="2362200"/>
            <a:ext cx="4876800" cy="228600"/>
            <a:chOff x="2895600" y="4267200"/>
            <a:chExt cx="2514600" cy="228600"/>
          </a:xfrm>
        </p:grpSpPr>
        <p:sp>
          <p:nvSpPr>
            <p:cNvPr id="9" name="Rectangle 8">
              <a:extLst>
                <a:ext uri="{FF2B5EF4-FFF2-40B4-BE49-F238E27FC236}">
                  <a16:creationId xmlns:a16="http://schemas.microsoft.com/office/drawing/2014/main" id="{12945E7C-BAEF-7444-933E-72ED6D8DFECF}"/>
                </a:ext>
              </a:extLst>
            </p:cNvPr>
            <p:cNvSpPr/>
            <p:nvPr/>
          </p:nvSpPr>
          <p:spPr>
            <a:xfrm>
              <a:off x="2895600" y="4267200"/>
              <a:ext cx="838200" cy="2286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6BA8757B-04B3-FB4D-9B12-8EAACE59904A}"/>
                </a:ext>
              </a:extLst>
            </p:cNvPr>
            <p:cNvSpPr/>
            <p:nvPr/>
          </p:nvSpPr>
          <p:spPr>
            <a:xfrm>
              <a:off x="3733800" y="4267200"/>
              <a:ext cx="838200" cy="2286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71F8ACB5-3C18-1543-A914-96D0937FCCB8}"/>
                </a:ext>
              </a:extLst>
            </p:cNvPr>
            <p:cNvSpPr/>
            <p:nvPr/>
          </p:nvSpPr>
          <p:spPr>
            <a:xfrm>
              <a:off x="4572000" y="4267200"/>
              <a:ext cx="838200" cy="2286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1442" name="TextBox 11">
            <a:extLst>
              <a:ext uri="{FF2B5EF4-FFF2-40B4-BE49-F238E27FC236}">
                <a16:creationId xmlns:a16="http://schemas.microsoft.com/office/drawing/2014/main" id="{0DFEAD2C-342F-5A4B-ADDC-BFA4DD4D5609}"/>
              </a:ext>
            </a:extLst>
          </p:cNvPr>
          <p:cNvSpPr txBox="1">
            <a:spLocks noChangeArrowheads="1"/>
          </p:cNvSpPr>
          <p:nvPr/>
        </p:nvSpPr>
        <p:spPr bwMode="auto">
          <a:xfrm>
            <a:off x="1143000" y="685800"/>
            <a:ext cx="678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a:latin typeface="Arial" panose="020B0604020202020204" pitchFamily="34" charset="0"/>
                <a:cs typeface="Arial" panose="020B0604020202020204" pitchFamily="34" charset="0"/>
              </a:rPr>
              <a:t>Recall the mRNA is modified at both ends</a:t>
            </a:r>
          </a:p>
        </p:txBody>
      </p:sp>
      <p:sp>
        <p:nvSpPr>
          <p:cNvPr id="61443" name="TextBox 12">
            <a:extLst>
              <a:ext uri="{FF2B5EF4-FFF2-40B4-BE49-F238E27FC236}">
                <a16:creationId xmlns:a16="http://schemas.microsoft.com/office/drawing/2014/main" id="{9779D50F-76B6-F041-ACA4-CF9C8A0E7C88}"/>
              </a:ext>
            </a:extLst>
          </p:cNvPr>
          <p:cNvSpPr txBox="1">
            <a:spLocks noChangeArrowheads="1"/>
          </p:cNvSpPr>
          <p:nvPr/>
        </p:nvSpPr>
        <p:spPr bwMode="auto">
          <a:xfrm>
            <a:off x="304800" y="3352800"/>
            <a:ext cx="419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cs typeface="Arial" panose="020B0604020202020204" pitchFamily="34" charset="0"/>
              </a:rPr>
              <a:t>5</a:t>
            </a:r>
            <a:r>
              <a:rPr lang="ja-JP" altLang="en-US" sz="1800">
                <a:latin typeface="Arial" panose="020B0604020202020204" pitchFamily="34" charset="0"/>
                <a:cs typeface="Arial" panose="020B0604020202020204" pitchFamily="34" charset="0"/>
              </a:rPr>
              <a:t>’</a:t>
            </a:r>
            <a:r>
              <a:rPr lang="en-US" altLang="en-US" sz="1800">
                <a:latin typeface="Arial" panose="020B0604020202020204" pitchFamily="34" charset="0"/>
                <a:cs typeface="Arial" panose="020B0604020202020204" pitchFamily="34" charset="0"/>
              </a:rPr>
              <a:t> Methyl-Guanosine </a:t>
            </a:r>
            <a:r>
              <a:rPr lang="ja-JP" altLang="en-US" sz="1800">
                <a:latin typeface="Arial" panose="020B0604020202020204" pitchFamily="34" charset="0"/>
                <a:cs typeface="Arial" panose="020B0604020202020204" pitchFamily="34" charset="0"/>
              </a:rPr>
              <a:t>“</a:t>
            </a:r>
            <a:r>
              <a:rPr lang="en-US" altLang="en-US" sz="1800">
                <a:latin typeface="Arial" panose="020B0604020202020204" pitchFamily="34" charset="0"/>
                <a:cs typeface="Arial" panose="020B0604020202020204" pitchFamily="34" charset="0"/>
              </a:rPr>
              <a:t>cap</a:t>
            </a:r>
            <a:r>
              <a:rPr lang="ja-JP" altLang="en-US" sz="1800">
                <a:latin typeface="Arial" panose="020B0604020202020204" pitchFamily="34" charset="0"/>
                <a:cs typeface="Arial" panose="020B0604020202020204" pitchFamily="34" charset="0"/>
              </a:rPr>
              <a:t>”</a:t>
            </a:r>
            <a:endParaRPr lang="en-US" altLang="en-US" sz="1800">
              <a:latin typeface="Arial" panose="020B0604020202020204" pitchFamily="34" charset="0"/>
              <a:cs typeface="Arial" panose="020B0604020202020204" pitchFamily="34" charset="0"/>
            </a:endParaRPr>
          </a:p>
        </p:txBody>
      </p:sp>
      <p:sp>
        <p:nvSpPr>
          <p:cNvPr id="61444" name="TextBox 13">
            <a:extLst>
              <a:ext uri="{FF2B5EF4-FFF2-40B4-BE49-F238E27FC236}">
                <a16:creationId xmlns:a16="http://schemas.microsoft.com/office/drawing/2014/main" id="{BF744041-4906-EF44-B9BB-163D0E711CA9}"/>
              </a:ext>
            </a:extLst>
          </p:cNvPr>
          <p:cNvSpPr txBox="1">
            <a:spLocks noChangeArrowheads="1"/>
          </p:cNvSpPr>
          <p:nvPr/>
        </p:nvSpPr>
        <p:spPr bwMode="auto">
          <a:xfrm>
            <a:off x="1524000" y="22860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cs typeface="Arial" panose="020B0604020202020204" pitchFamily="34" charset="0"/>
              </a:rPr>
              <a:t>5</a:t>
            </a:r>
            <a:r>
              <a:rPr lang="ja-JP" altLang="en-US" sz="1800">
                <a:latin typeface="Arial" panose="020B0604020202020204" pitchFamily="34" charset="0"/>
                <a:cs typeface="Arial" panose="020B0604020202020204" pitchFamily="34" charset="0"/>
              </a:rPr>
              <a:t>’</a:t>
            </a:r>
            <a:r>
              <a:rPr lang="en-US" altLang="en-US" sz="1800">
                <a:latin typeface="Arial" panose="020B0604020202020204" pitchFamily="34" charset="0"/>
                <a:cs typeface="Arial" panose="020B0604020202020204" pitchFamily="34" charset="0"/>
              </a:rPr>
              <a:t>----</a:t>
            </a:r>
          </a:p>
        </p:txBody>
      </p:sp>
      <p:sp>
        <p:nvSpPr>
          <p:cNvPr id="61445" name="TextBox 14">
            <a:extLst>
              <a:ext uri="{FF2B5EF4-FFF2-40B4-BE49-F238E27FC236}">
                <a16:creationId xmlns:a16="http://schemas.microsoft.com/office/drawing/2014/main" id="{FB772F89-8127-4A47-BF3B-266CFCA47589}"/>
              </a:ext>
            </a:extLst>
          </p:cNvPr>
          <p:cNvSpPr txBox="1">
            <a:spLocks noChangeArrowheads="1"/>
          </p:cNvSpPr>
          <p:nvPr/>
        </p:nvSpPr>
        <p:spPr bwMode="auto">
          <a:xfrm>
            <a:off x="6934200" y="22860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cs typeface="Arial" panose="020B0604020202020204" pitchFamily="34" charset="0"/>
              </a:rPr>
              <a:t>----3</a:t>
            </a:r>
            <a:r>
              <a:rPr lang="ja-JP" altLang="en-US" sz="1800">
                <a:latin typeface="Arial" panose="020B0604020202020204" pitchFamily="34" charset="0"/>
                <a:cs typeface="Arial" panose="020B0604020202020204" pitchFamily="34" charset="0"/>
              </a:rPr>
              <a:t>’</a:t>
            </a:r>
            <a:endParaRPr lang="en-US" altLang="en-US" sz="1800">
              <a:latin typeface="Arial" panose="020B0604020202020204" pitchFamily="34" charset="0"/>
              <a:cs typeface="Arial" panose="020B0604020202020204" pitchFamily="34" charset="0"/>
            </a:endParaRPr>
          </a:p>
        </p:txBody>
      </p:sp>
      <p:cxnSp>
        <p:nvCxnSpPr>
          <p:cNvPr id="17" name="Straight Arrow Connector 16">
            <a:extLst>
              <a:ext uri="{FF2B5EF4-FFF2-40B4-BE49-F238E27FC236}">
                <a16:creationId xmlns:a16="http://schemas.microsoft.com/office/drawing/2014/main" id="{C54B960D-CD67-0647-B766-8FDE95F7E9D6}"/>
              </a:ext>
            </a:extLst>
          </p:cNvPr>
          <p:cNvCxnSpPr/>
          <p:nvPr/>
        </p:nvCxnSpPr>
        <p:spPr>
          <a:xfrm flipV="1">
            <a:off x="990600" y="2667000"/>
            <a:ext cx="8382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447" name="TextBox 17">
            <a:extLst>
              <a:ext uri="{FF2B5EF4-FFF2-40B4-BE49-F238E27FC236}">
                <a16:creationId xmlns:a16="http://schemas.microsoft.com/office/drawing/2014/main" id="{B4FCF0E2-CF0C-1148-9929-9B13D8B53326}"/>
              </a:ext>
            </a:extLst>
          </p:cNvPr>
          <p:cNvSpPr txBox="1">
            <a:spLocks noChangeArrowheads="1"/>
          </p:cNvSpPr>
          <p:nvPr/>
        </p:nvSpPr>
        <p:spPr bwMode="auto">
          <a:xfrm>
            <a:off x="4724400" y="3352800"/>
            <a:ext cx="419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cs typeface="Arial" panose="020B0604020202020204" pitchFamily="34" charset="0"/>
              </a:rPr>
              <a:t>3</a:t>
            </a:r>
            <a:r>
              <a:rPr lang="ja-JP" altLang="en-US" sz="1800">
                <a:latin typeface="Arial" panose="020B0604020202020204" pitchFamily="34" charset="0"/>
                <a:cs typeface="Arial" panose="020B0604020202020204" pitchFamily="34" charset="0"/>
              </a:rPr>
              <a:t>’</a:t>
            </a:r>
            <a:r>
              <a:rPr lang="en-US" altLang="en-US" sz="1800">
                <a:latin typeface="Arial" panose="020B0604020202020204" pitchFamily="34" charset="0"/>
                <a:cs typeface="Arial" panose="020B0604020202020204" pitchFamily="34" charset="0"/>
              </a:rPr>
              <a:t> polyAdenosine </a:t>
            </a:r>
            <a:r>
              <a:rPr lang="ja-JP" altLang="en-US" sz="1800">
                <a:latin typeface="Arial" panose="020B0604020202020204" pitchFamily="34" charset="0"/>
                <a:cs typeface="Arial" panose="020B0604020202020204" pitchFamily="34" charset="0"/>
              </a:rPr>
              <a:t>“</a:t>
            </a:r>
            <a:r>
              <a:rPr lang="en-US" altLang="en-US" sz="1800">
                <a:latin typeface="Arial" panose="020B0604020202020204" pitchFamily="34" charset="0"/>
                <a:cs typeface="Arial" panose="020B0604020202020204" pitchFamily="34" charset="0"/>
              </a:rPr>
              <a:t>tail</a:t>
            </a:r>
            <a:r>
              <a:rPr lang="ja-JP" altLang="en-US" sz="1800">
                <a:latin typeface="Arial" panose="020B0604020202020204" pitchFamily="34" charset="0"/>
                <a:cs typeface="Arial" panose="020B0604020202020204" pitchFamily="34" charset="0"/>
              </a:rPr>
              <a:t>”</a:t>
            </a:r>
            <a:endParaRPr lang="en-US" altLang="en-US" sz="1800">
              <a:latin typeface="Arial" panose="020B0604020202020204" pitchFamily="34"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5C08C62B-2763-8F40-BA9D-25E6A2EE0394}"/>
              </a:ext>
            </a:extLst>
          </p:cNvPr>
          <p:cNvCxnSpPr/>
          <p:nvPr/>
        </p:nvCxnSpPr>
        <p:spPr>
          <a:xfrm rot="5400000" flipH="1" flipV="1">
            <a:off x="6819900" y="2933700"/>
            <a:ext cx="685800" cy="152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116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Box 11">
            <a:extLst>
              <a:ext uri="{FF2B5EF4-FFF2-40B4-BE49-F238E27FC236}">
                <a16:creationId xmlns:a16="http://schemas.microsoft.com/office/drawing/2014/main" id="{7E79D009-3C07-084B-9E78-D05055E3D074}"/>
              </a:ext>
            </a:extLst>
          </p:cNvPr>
          <p:cNvSpPr txBox="1">
            <a:spLocks noChangeArrowheads="1"/>
          </p:cNvSpPr>
          <p:nvPr/>
        </p:nvSpPr>
        <p:spPr bwMode="auto">
          <a:xfrm>
            <a:off x="1143000" y="685800"/>
            <a:ext cx="678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a:latin typeface="Arial" panose="020B0604020202020204" pitchFamily="34" charset="0"/>
                <a:cs typeface="Arial" panose="020B0604020202020204" pitchFamily="34" charset="0"/>
              </a:rPr>
              <a:t>Recall the mRNA is modified at both ends</a:t>
            </a:r>
          </a:p>
        </p:txBody>
      </p:sp>
      <p:grpSp>
        <p:nvGrpSpPr>
          <p:cNvPr id="62466" name="Group 15">
            <a:extLst>
              <a:ext uri="{FF2B5EF4-FFF2-40B4-BE49-F238E27FC236}">
                <a16:creationId xmlns:a16="http://schemas.microsoft.com/office/drawing/2014/main" id="{A516AEE6-EF73-DC4E-97AD-1A23EF63EA48}"/>
              </a:ext>
            </a:extLst>
          </p:cNvPr>
          <p:cNvGrpSpPr>
            <a:grpSpLocks/>
          </p:cNvGrpSpPr>
          <p:nvPr/>
        </p:nvGrpSpPr>
        <p:grpSpPr bwMode="auto">
          <a:xfrm>
            <a:off x="0" y="2286000"/>
            <a:ext cx="6019800" cy="369888"/>
            <a:chOff x="990600" y="2286000"/>
            <a:chExt cx="6019800" cy="369332"/>
          </a:xfrm>
        </p:grpSpPr>
        <p:grpSp>
          <p:nvGrpSpPr>
            <p:cNvPr id="62469" name="Group 7">
              <a:extLst>
                <a:ext uri="{FF2B5EF4-FFF2-40B4-BE49-F238E27FC236}">
                  <a16:creationId xmlns:a16="http://schemas.microsoft.com/office/drawing/2014/main" id="{6C2507DC-B896-8A49-B99A-72D5872DF28A}"/>
                </a:ext>
              </a:extLst>
            </p:cNvPr>
            <p:cNvGrpSpPr>
              <a:grpSpLocks/>
            </p:cNvGrpSpPr>
            <p:nvPr/>
          </p:nvGrpSpPr>
          <p:grpSpPr bwMode="auto">
            <a:xfrm>
              <a:off x="2133600" y="2362200"/>
              <a:ext cx="4876800" cy="228600"/>
              <a:chOff x="2895600" y="4267200"/>
              <a:chExt cx="2514600" cy="228600"/>
            </a:xfrm>
          </p:grpSpPr>
          <p:sp>
            <p:nvSpPr>
              <p:cNvPr id="9" name="Rectangle 8">
                <a:extLst>
                  <a:ext uri="{FF2B5EF4-FFF2-40B4-BE49-F238E27FC236}">
                    <a16:creationId xmlns:a16="http://schemas.microsoft.com/office/drawing/2014/main" id="{73A5B2DB-99E3-6D4F-8267-ECE4F55ED150}"/>
                  </a:ext>
                </a:extLst>
              </p:cNvPr>
              <p:cNvSpPr/>
              <p:nvPr/>
            </p:nvSpPr>
            <p:spPr>
              <a:xfrm>
                <a:off x="2895600" y="4267085"/>
                <a:ext cx="838200" cy="22825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62F7F58E-0708-BE42-A751-5D7A6CA173AC}"/>
                  </a:ext>
                </a:extLst>
              </p:cNvPr>
              <p:cNvSpPr/>
              <p:nvPr/>
            </p:nvSpPr>
            <p:spPr>
              <a:xfrm>
                <a:off x="3733800" y="4267085"/>
                <a:ext cx="838200" cy="22825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E0C23271-2FC2-8F40-96BC-3DE89259A6E0}"/>
                  </a:ext>
                </a:extLst>
              </p:cNvPr>
              <p:cNvSpPr/>
              <p:nvPr/>
            </p:nvSpPr>
            <p:spPr>
              <a:xfrm>
                <a:off x="4572000" y="4267085"/>
                <a:ext cx="838200" cy="22825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62470" name="TextBox 13">
              <a:extLst>
                <a:ext uri="{FF2B5EF4-FFF2-40B4-BE49-F238E27FC236}">
                  <a16:creationId xmlns:a16="http://schemas.microsoft.com/office/drawing/2014/main" id="{8C070687-541F-E940-BF4F-9379E9792A4E}"/>
                </a:ext>
              </a:extLst>
            </p:cNvPr>
            <p:cNvSpPr txBox="1">
              <a:spLocks noChangeArrowheads="1"/>
            </p:cNvSpPr>
            <p:nvPr/>
          </p:nvSpPr>
          <p:spPr bwMode="auto">
            <a:xfrm>
              <a:off x="990600" y="2286000"/>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cs typeface="Arial" panose="020B0604020202020204" pitchFamily="34" charset="0"/>
                </a:rPr>
                <a:t>5MeG</a:t>
              </a:r>
              <a:r>
                <a:rPr lang="ja-JP" altLang="en-US" sz="1800">
                  <a:latin typeface="Arial" panose="020B0604020202020204" pitchFamily="34" charset="0"/>
                  <a:cs typeface="Arial" panose="020B0604020202020204" pitchFamily="34" charset="0"/>
                </a:rPr>
                <a:t>’</a:t>
              </a:r>
              <a:r>
                <a:rPr lang="en-US" altLang="en-US" sz="1800">
                  <a:latin typeface="Arial" panose="020B0604020202020204" pitchFamily="34" charset="0"/>
                  <a:cs typeface="Arial" panose="020B0604020202020204" pitchFamily="34" charset="0"/>
                </a:rPr>
                <a:t>----</a:t>
              </a:r>
            </a:p>
          </p:txBody>
        </p:sp>
      </p:grpSp>
      <p:sp>
        <p:nvSpPr>
          <p:cNvPr id="62467" name="TextBox 14">
            <a:extLst>
              <a:ext uri="{FF2B5EF4-FFF2-40B4-BE49-F238E27FC236}">
                <a16:creationId xmlns:a16="http://schemas.microsoft.com/office/drawing/2014/main" id="{E79A3936-7199-F247-9753-41C027633540}"/>
              </a:ext>
            </a:extLst>
          </p:cNvPr>
          <p:cNvSpPr txBox="1">
            <a:spLocks noChangeArrowheads="1"/>
          </p:cNvSpPr>
          <p:nvPr/>
        </p:nvSpPr>
        <p:spPr bwMode="auto">
          <a:xfrm>
            <a:off x="5943600" y="22860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latin typeface="Arial" panose="020B0604020202020204" pitchFamily="34" charset="0"/>
                <a:cs typeface="Arial" panose="020B0604020202020204" pitchFamily="34" charset="0"/>
              </a:rPr>
              <a:t>AAAAAAAAAAAAAAAA</a:t>
            </a:r>
            <a:r>
              <a:rPr lang="en-US" altLang="en-US" sz="1600" baseline="-25000">
                <a:latin typeface="Arial" panose="020B0604020202020204" pitchFamily="34" charset="0"/>
                <a:cs typeface="Arial" panose="020B0604020202020204" pitchFamily="34" charset="0"/>
              </a:rPr>
              <a:t>(100-200)</a:t>
            </a:r>
            <a:r>
              <a:rPr lang="en-US" altLang="en-US" sz="1600">
                <a:latin typeface="Arial" panose="020B0604020202020204" pitchFamily="34" charset="0"/>
                <a:cs typeface="Arial" panose="020B0604020202020204" pitchFamily="34" charset="0"/>
              </a:rPr>
              <a:t>---</a:t>
            </a:r>
            <a:r>
              <a:rPr lang="en-US" altLang="en-US" sz="1800">
                <a:latin typeface="Arial" panose="020B0604020202020204" pitchFamily="34" charset="0"/>
                <a:cs typeface="Arial" panose="020B0604020202020204" pitchFamily="34" charset="0"/>
              </a:rPr>
              <a:t>3</a:t>
            </a:r>
            <a:r>
              <a:rPr lang="ja-JP" altLang="en-US" sz="1800">
                <a:latin typeface="Arial" panose="020B0604020202020204" pitchFamily="34" charset="0"/>
                <a:cs typeface="Arial" panose="020B0604020202020204" pitchFamily="34" charset="0"/>
              </a:rPr>
              <a:t>’</a:t>
            </a:r>
            <a:endParaRPr lang="en-US" altLang="en-US" sz="1800">
              <a:latin typeface="Arial" panose="020B0604020202020204" pitchFamily="34" charset="0"/>
              <a:cs typeface="Arial" panose="020B0604020202020204" pitchFamily="34" charset="0"/>
            </a:endParaRPr>
          </a:p>
        </p:txBody>
      </p:sp>
      <p:sp>
        <p:nvSpPr>
          <p:cNvPr id="62468" name="TextBox 18">
            <a:extLst>
              <a:ext uri="{FF2B5EF4-FFF2-40B4-BE49-F238E27FC236}">
                <a16:creationId xmlns:a16="http://schemas.microsoft.com/office/drawing/2014/main" id="{13C0252D-92FC-B141-9A11-44AE89429A68}"/>
              </a:ext>
            </a:extLst>
          </p:cNvPr>
          <p:cNvSpPr txBox="1">
            <a:spLocks noChangeArrowheads="1"/>
          </p:cNvSpPr>
          <p:nvPr/>
        </p:nvSpPr>
        <p:spPr bwMode="auto">
          <a:xfrm>
            <a:off x="152400" y="4419600"/>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latin typeface="Arial" panose="020B0604020202020204" pitchFamily="34" charset="0"/>
                <a:cs typeface="Arial" panose="020B0604020202020204" pitchFamily="34" charset="0"/>
              </a:rPr>
              <a:t>Assumed that the modifications of the mRNA aid its export from the nucleus and mark the RNA as ready for translation.</a:t>
            </a:r>
          </a:p>
        </p:txBody>
      </p:sp>
    </p:spTree>
    <p:extLst>
      <p:ext uri="{BB962C8B-B14F-4D97-AF65-F5344CB8AC3E}">
        <p14:creationId xmlns:p14="http://schemas.microsoft.com/office/powerpoint/2010/main" val="3366048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7421724F-E945-8F4F-8792-7408A61DA8DF}"/>
              </a:ext>
            </a:extLst>
          </p:cNvPr>
          <p:cNvSpPr>
            <a:spLocks noGrp="1"/>
          </p:cNvSpPr>
          <p:nvPr>
            <p:ph type="title"/>
          </p:nvPr>
        </p:nvSpPr>
        <p:spPr/>
        <p:txBody>
          <a:bodyPr/>
          <a:lstStyle/>
          <a:p>
            <a:r>
              <a:rPr lang="en-US" altLang="en-US"/>
              <a:t>Gene expression regulation</a:t>
            </a:r>
          </a:p>
        </p:txBody>
      </p:sp>
      <p:sp>
        <p:nvSpPr>
          <p:cNvPr id="41986" name="Content Placeholder 2">
            <a:extLst>
              <a:ext uri="{FF2B5EF4-FFF2-40B4-BE49-F238E27FC236}">
                <a16:creationId xmlns:a16="http://schemas.microsoft.com/office/drawing/2014/main" id="{50BD23CE-B526-4448-A0A2-06D71B91050E}"/>
              </a:ext>
            </a:extLst>
          </p:cNvPr>
          <p:cNvSpPr>
            <a:spLocks noGrp="1"/>
          </p:cNvSpPr>
          <p:nvPr>
            <p:ph idx="1"/>
          </p:nvPr>
        </p:nvSpPr>
        <p:spPr/>
        <p:txBody>
          <a:bodyPr/>
          <a:lstStyle/>
          <a:p>
            <a:r>
              <a:rPr lang="en-US" altLang="en-US" b="1" i="1" u="sng"/>
              <a:t>How</a:t>
            </a:r>
            <a:r>
              <a:rPr lang="en-US" altLang="en-US"/>
              <a:t> do different cell types come to express unique subsets of proteins?</a:t>
            </a:r>
          </a:p>
          <a:p>
            <a:endParaRPr lang="en-US" altLang="en-US"/>
          </a:p>
          <a:p>
            <a:endParaRPr lang="en-US" altLang="en-US"/>
          </a:p>
          <a:p>
            <a:pPr>
              <a:buFont typeface="Arial" panose="020B0604020202020204" pitchFamily="34" charset="0"/>
              <a:buNone/>
            </a:pPr>
            <a:endParaRPr lang="en-US" altLang="en-US"/>
          </a:p>
        </p:txBody>
      </p:sp>
    </p:spTree>
    <p:extLst>
      <p:ext uri="{BB962C8B-B14F-4D97-AF65-F5344CB8AC3E}">
        <p14:creationId xmlns:p14="http://schemas.microsoft.com/office/powerpoint/2010/main" val="2914504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B82F2C82-392C-2F48-BE0B-CF13FC2E377F}"/>
              </a:ext>
            </a:extLst>
          </p:cNvPr>
          <p:cNvSpPr>
            <a:spLocks noGrp="1"/>
          </p:cNvSpPr>
          <p:nvPr>
            <p:ph type="title" idx="4294967295"/>
          </p:nvPr>
        </p:nvSpPr>
        <p:spPr>
          <a:xfrm>
            <a:off x="1143000" y="1063625"/>
            <a:ext cx="6172200" cy="857250"/>
          </a:xfrm>
        </p:spPr>
        <p:txBody>
          <a:bodyPr/>
          <a:lstStyle/>
          <a:p>
            <a:r>
              <a:rPr lang="en-US" altLang="en-US"/>
              <a:t>Recall the structure of genes</a:t>
            </a:r>
          </a:p>
        </p:txBody>
      </p:sp>
      <p:sp>
        <p:nvSpPr>
          <p:cNvPr id="43010" name="Rectangle 3">
            <a:extLst>
              <a:ext uri="{FF2B5EF4-FFF2-40B4-BE49-F238E27FC236}">
                <a16:creationId xmlns:a16="http://schemas.microsoft.com/office/drawing/2014/main" id="{9967B58E-3418-EC42-BD84-3515FEE8D157}"/>
              </a:ext>
            </a:extLst>
          </p:cNvPr>
          <p:cNvSpPr txBox="1">
            <a:spLocks noChangeArrowheads="1"/>
          </p:cNvSpPr>
          <p:nvPr/>
        </p:nvSpPr>
        <p:spPr bwMode="auto">
          <a:xfrm>
            <a:off x="1485900" y="2000250"/>
            <a:ext cx="61722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ct val="20000"/>
              </a:spcBef>
              <a:buFont typeface="Arial" panose="020B0604020202020204" pitchFamily="34" charset="0"/>
              <a:buChar char="•"/>
            </a:pPr>
            <a:r>
              <a:rPr lang="en-US" altLang="en-US" sz="2400"/>
              <a:t>General structure of a gene.</a:t>
            </a:r>
          </a:p>
        </p:txBody>
      </p:sp>
      <p:grpSp>
        <p:nvGrpSpPr>
          <p:cNvPr id="43011" name="Group 14">
            <a:extLst>
              <a:ext uri="{FF2B5EF4-FFF2-40B4-BE49-F238E27FC236}">
                <a16:creationId xmlns:a16="http://schemas.microsoft.com/office/drawing/2014/main" id="{B0FAFB40-4D1A-D947-962C-A49478965153}"/>
              </a:ext>
            </a:extLst>
          </p:cNvPr>
          <p:cNvGrpSpPr>
            <a:grpSpLocks/>
          </p:cNvGrpSpPr>
          <p:nvPr/>
        </p:nvGrpSpPr>
        <p:grpSpPr bwMode="auto">
          <a:xfrm>
            <a:off x="1657350" y="3028950"/>
            <a:ext cx="6057900" cy="2857500"/>
            <a:chOff x="685800" y="2895600"/>
            <a:chExt cx="8077200" cy="3810238"/>
          </a:xfrm>
        </p:grpSpPr>
        <p:sp>
          <p:nvSpPr>
            <p:cNvPr id="43014" name="Line 5">
              <a:extLst>
                <a:ext uri="{FF2B5EF4-FFF2-40B4-BE49-F238E27FC236}">
                  <a16:creationId xmlns:a16="http://schemas.microsoft.com/office/drawing/2014/main" id="{8F44F163-2EA6-B044-80F0-DB5FDC38D2E5}"/>
                </a:ext>
              </a:extLst>
            </p:cNvPr>
            <p:cNvSpPr>
              <a:spLocks noChangeShapeType="1"/>
            </p:cNvSpPr>
            <p:nvPr/>
          </p:nvSpPr>
          <p:spPr bwMode="auto">
            <a:xfrm>
              <a:off x="3733800" y="3657600"/>
              <a:ext cx="50292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3015" name="Group 12">
              <a:extLst>
                <a:ext uri="{FF2B5EF4-FFF2-40B4-BE49-F238E27FC236}">
                  <a16:creationId xmlns:a16="http://schemas.microsoft.com/office/drawing/2014/main" id="{22B28968-51C5-1F42-8838-FB572D2AC3C8}"/>
                </a:ext>
              </a:extLst>
            </p:cNvPr>
            <p:cNvGrpSpPr>
              <a:grpSpLocks/>
            </p:cNvGrpSpPr>
            <p:nvPr/>
          </p:nvGrpSpPr>
          <p:grpSpPr bwMode="auto">
            <a:xfrm>
              <a:off x="685800" y="2895600"/>
              <a:ext cx="7543800" cy="3810238"/>
              <a:chOff x="685800" y="2895600"/>
              <a:chExt cx="7543800" cy="3810238"/>
            </a:xfrm>
          </p:grpSpPr>
          <p:sp>
            <p:nvSpPr>
              <p:cNvPr id="43016" name="Line 4">
                <a:extLst>
                  <a:ext uri="{FF2B5EF4-FFF2-40B4-BE49-F238E27FC236}">
                    <a16:creationId xmlns:a16="http://schemas.microsoft.com/office/drawing/2014/main" id="{068F4281-1452-0644-A356-4D365AE92FEA}"/>
                  </a:ext>
                </a:extLst>
              </p:cNvPr>
              <p:cNvSpPr>
                <a:spLocks noChangeShapeType="1"/>
              </p:cNvSpPr>
              <p:nvPr/>
            </p:nvSpPr>
            <p:spPr bwMode="auto">
              <a:xfrm>
                <a:off x="1295400" y="3657600"/>
                <a:ext cx="2438400"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7" name="Text Box 6">
                <a:extLst>
                  <a:ext uri="{FF2B5EF4-FFF2-40B4-BE49-F238E27FC236}">
                    <a16:creationId xmlns:a16="http://schemas.microsoft.com/office/drawing/2014/main" id="{B550DCC2-6E44-4445-8A2A-2E4CD97760E6}"/>
                  </a:ext>
                </a:extLst>
              </p:cNvPr>
              <p:cNvSpPr txBox="1">
                <a:spLocks noChangeArrowheads="1"/>
              </p:cNvSpPr>
              <p:nvPr/>
            </p:nvSpPr>
            <p:spPr bwMode="auto">
              <a:xfrm>
                <a:off x="914400" y="2895600"/>
                <a:ext cx="3124200" cy="123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a:latin typeface="Arial" panose="020B0604020202020204" pitchFamily="34" charset="0"/>
                  </a:rPr>
                  <a:t>Regulatory sequences—eg. the </a:t>
                </a:r>
                <a:r>
                  <a:rPr lang="en-US" altLang="en-US" sz="1800" b="1">
                    <a:latin typeface="Arial" panose="020B0604020202020204" pitchFamily="34" charset="0"/>
                  </a:rPr>
                  <a:t>PROMOTER</a:t>
                </a:r>
              </a:p>
            </p:txBody>
          </p:sp>
          <p:sp>
            <p:nvSpPr>
              <p:cNvPr id="43018" name="Text Box 7">
                <a:extLst>
                  <a:ext uri="{FF2B5EF4-FFF2-40B4-BE49-F238E27FC236}">
                    <a16:creationId xmlns:a16="http://schemas.microsoft.com/office/drawing/2014/main" id="{1C41A325-5746-5F47-88B4-600D6580B6AB}"/>
                  </a:ext>
                </a:extLst>
              </p:cNvPr>
              <p:cNvSpPr txBox="1">
                <a:spLocks noChangeArrowheads="1"/>
              </p:cNvSpPr>
              <p:nvPr/>
            </p:nvSpPr>
            <p:spPr bwMode="auto">
              <a:xfrm>
                <a:off x="5105400" y="3810000"/>
                <a:ext cx="3124200"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800">
                    <a:latin typeface="Arial" panose="020B0604020202020204" pitchFamily="34" charset="0"/>
                  </a:rPr>
                  <a:t>Protein-coding sequences</a:t>
                </a:r>
              </a:p>
            </p:txBody>
          </p:sp>
          <p:sp>
            <p:nvSpPr>
              <p:cNvPr id="43019" name="TextBox 9">
                <a:extLst>
                  <a:ext uri="{FF2B5EF4-FFF2-40B4-BE49-F238E27FC236}">
                    <a16:creationId xmlns:a16="http://schemas.microsoft.com/office/drawing/2014/main" id="{DB0FB6AE-D780-A04E-9C06-6E4F8BC1DC97}"/>
                  </a:ext>
                </a:extLst>
              </p:cNvPr>
              <p:cNvSpPr txBox="1">
                <a:spLocks noChangeArrowheads="1"/>
              </p:cNvSpPr>
              <p:nvPr/>
            </p:nvSpPr>
            <p:spPr bwMode="auto">
              <a:xfrm>
                <a:off x="3505200" y="4648200"/>
                <a:ext cx="4343400"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Transcription actually starts here</a:t>
                </a:r>
              </a:p>
            </p:txBody>
          </p:sp>
          <p:cxnSp>
            <p:nvCxnSpPr>
              <p:cNvPr id="22" name="Straight Arrow Connector 21">
                <a:extLst>
                  <a:ext uri="{FF2B5EF4-FFF2-40B4-BE49-F238E27FC236}">
                    <a16:creationId xmlns:a16="http://schemas.microsoft.com/office/drawing/2014/main" id="{8ECDCD89-32C3-9E4D-8D78-5595002052A3}"/>
                  </a:ext>
                </a:extLst>
              </p:cNvPr>
              <p:cNvCxnSpPr/>
              <p:nvPr/>
            </p:nvCxnSpPr>
            <p:spPr>
              <a:xfrm rot="16200000" flipV="1">
                <a:off x="3695679" y="4000588"/>
                <a:ext cx="685843"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021" name="TextBox 12">
                <a:extLst>
                  <a:ext uri="{FF2B5EF4-FFF2-40B4-BE49-F238E27FC236}">
                    <a16:creationId xmlns:a16="http://schemas.microsoft.com/office/drawing/2014/main" id="{9B8C8081-4AF2-7A40-B48A-8B4DA50AA406}"/>
                  </a:ext>
                </a:extLst>
              </p:cNvPr>
              <p:cNvSpPr txBox="1">
                <a:spLocks noChangeArrowheads="1"/>
              </p:cNvSpPr>
              <p:nvPr/>
            </p:nvSpPr>
            <p:spPr bwMode="auto">
              <a:xfrm>
                <a:off x="685800" y="5105400"/>
                <a:ext cx="26670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Usually </a:t>
                </a:r>
                <a:r>
                  <a:rPr lang="ja-JP" altLang="en-US" sz="1800">
                    <a:latin typeface="Arial" panose="020B0604020202020204" pitchFamily="34" charset="0"/>
                  </a:rPr>
                  <a:t>“</a:t>
                </a:r>
                <a:r>
                  <a:rPr lang="en-US" altLang="ja-JP" sz="1800">
                    <a:latin typeface="Arial" panose="020B0604020202020204" pitchFamily="34" charset="0"/>
                    <a:cs typeface="Arial" panose="020B0604020202020204" pitchFamily="34" charset="0"/>
                  </a:rPr>
                  <a:t>upstream</a:t>
                </a:r>
                <a:r>
                  <a:rPr lang="ja-JP" altLang="en-US" sz="1800">
                    <a:latin typeface="Arial" panose="020B0604020202020204" pitchFamily="34" charset="0"/>
                  </a:rPr>
                  <a:t>”</a:t>
                </a:r>
                <a:r>
                  <a:rPr lang="en-US" altLang="ja-JP" sz="1800">
                    <a:latin typeface="Arial" panose="020B0604020202020204" pitchFamily="34" charset="0"/>
                    <a:cs typeface="Arial" panose="020B0604020202020204" pitchFamily="34" charset="0"/>
                  </a:rPr>
                  <a:t> from the start site for transcription</a:t>
                </a:r>
                <a:endParaRPr lang="en-US" altLang="en-US" sz="1800">
                  <a:latin typeface="Arial" panose="020B0604020202020204" pitchFamily="34" charset="0"/>
                  <a:cs typeface="Arial" panose="020B0604020202020204" pitchFamily="34" charset="0"/>
                </a:endParaRPr>
              </a:p>
            </p:txBody>
          </p:sp>
          <p:cxnSp>
            <p:nvCxnSpPr>
              <p:cNvPr id="24" name="Straight Arrow Connector 23">
                <a:extLst>
                  <a:ext uri="{FF2B5EF4-FFF2-40B4-BE49-F238E27FC236}">
                    <a16:creationId xmlns:a16="http://schemas.microsoft.com/office/drawing/2014/main" id="{B7AA34FF-D5A0-BB47-8CEF-865C3DF10C59}"/>
                  </a:ext>
                </a:extLst>
              </p:cNvPr>
              <p:cNvCxnSpPr/>
              <p:nvPr/>
            </p:nvCxnSpPr>
            <p:spPr>
              <a:xfrm rot="5400000" flipH="1" flipV="1">
                <a:off x="761962" y="4114900"/>
                <a:ext cx="1219276"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25" name="Straight Connector 24">
            <a:extLst>
              <a:ext uri="{FF2B5EF4-FFF2-40B4-BE49-F238E27FC236}">
                <a16:creationId xmlns:a16="http://schemas.microsoft.com/office/drawing/2014/main" id="{B1373401-2633-A943-8523-31CC615E655C}"/>
              </a:ext>
            </a:extLst>
          </p:cNvPr>
          <p:cNvCxnSpPr/>
          <p:nvPr/>
        </p:nvCxnSpPr>
        <p:spPr>
          <a:xfrm rot="5400000">
            <a:off x="3800476" y="3629025"/>
            <a:ext cx="285750" cy="31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4B5AB8F8-5996-544A-A41E-62020A589C46}"/>
              </a:ext>
            </a:extLst>
          </p:cNvPr>
          <p:cNvSpPr/>
          <p:nvPr/>
        </p:nvSpPr>
        <p:spPr>
          <a:xfrm>
            <a:off x="1771650" y="2743200"/>
            <a:ext cx="2343150" cy="1085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836358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48006AE1-1EE3-0F48-B26E-57CDFE5A07F8}"/>
              </a:ext>
            </a:extLst>
          </p:cNvPr>
          <p:cNvSpPr>
            <a:spLocks noGrp="1"/>
          </p:cNvSpPr>
          <p:nvPr>
            <p:ph type="title"/>
          </p:nvPr>
        </p:nvSpPr>
        <p:spPr/>
        <p:txBody>
          <a:bodyPr/>
          <a:lstStyle/>
          <a:p>
            <a:endParaRPr lang="en-US" altLang="en-US"/>
          </a:p>
        </p:txBody>
      </p:sp>
      <p:sp>
        <p:nvSpPr>
          <p:cNvPr id="44034" name="Content Placeholder 2">
            <a:extLst>
              <a:ext uri="{FF2B5EF4-FFF2-40B4-BE49-F238E27FC236}">
                <a16:creationId xmlns:a16="http://schemas.microsoft.com/office/drawing/2014/main" id="{2FC20635-4DA3-E340-A28A-61D762511AB4}"/>
              </a:ext>
            </a:extLst>
          </p:cNvPr>
          <p:cNvSpPr>
            <a:spLocks noGrp="1"/>
          </p:cNvSpPr>
          <p:nvPr>
            <p:ph idx="1"/>
          </p:nvPr>
        </p:nvSpPr>
        <p:spPr/>
        <p:txBody>
          <a:bodyPr/>
          <a:lstStyle/>
          <a:p>
            <a:r>
              <a:rPr lang="en-US" altLang="en-US"/>
              <a:t>Each cell type has a unique set of regulatory factors/proteins that bind to only a subset of genes and induce their transcription.</a:t>
            </a:r>
          </a:p>
          <a:p>
            <a:r>
              <a:rPr lang="en-US" altLang="en-US"/>
              <a:t>These transcription regulation proteins are called:</a:t>
            </a:r>
          </a:p>
          <a:p>
            <a:endParaRPr lang="en-US" altLang="en-US">
              <a:solidFill>
                <a:srgbClr val="FF0000"/>
              </a:solidFill>
            </a:endParaRPr>
          </a:p>
          <a:p>
            <a:pPr lvl="1"/>
            <a:r>
              <a:rPr lang="en-US" altLang="en-US">
                <a:solidFill>
                  <a:srgbClr val="FF0000"/>
                </a:solidFill>
              </a:rPr>
              <a:t>Transcription Factors</a:t>
            </a:r>
          </a:p>
          <a:p>
            <a:endParaRPr lang="en-US" altLang="en-US"/>
          </a:p>
        </p:txBody>
      </p:sp>
    </p:spTree>
    <p:extLst>
      <p:ext uri="{BB962C8B-B14F-4D97-AF65-F5344CB8AC3E}">
        <p14:creationId xmlns:p14="http://schemas.microsoft.com/office/powerpoint/2010/main" val="1969826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0C7E6548-5A46-914C-B29E-509DEB033E8A}"/>
              </a:ext>
            </a:extLst>
          </p:cNvPr>
          <p:cNvSpPr>
            <a:spLocks noGrp="1"/>
          </p:cNvSpPr>
          <p:nvPr>
            <p:ph type="title"/>
          </p:nvPr>
        </p:nvSpPr>
        <p:spPr>
          <a:xfrm>
            <a:off x="457200" y="274638"/>
            <a:ext cx="8458200" cy="1173162"/>
          </a:xfrm>
        </p:spPr>
        <p:txBody>
          <a:bodyPr/>
          <a:lstStyle/>
          <a:p>
            <a:r>
              <a:rPr lang="en-US" altLang="en-US" sz="2000" b="1" dirty="0"/>
              <a:t>For example, this gene might be expressed only in muscle cells. In that case, we would assume the transcription factor protein would be made only in muscle cells.</a:t>
            </a:r>
          </a:p>
        </p:txBody>
      </p:sp>
      <p:pic>
        <p:nvPicPr>
          <p:cNvPr id="45058" name="Content Placeholder 1">
            <a:extLst>
              <a:ext uri="{FF2B5EF4-FFF2-40B4-BE49-F238E27FC236}">
                <a16:creationId xmlns:a16="http://schemas.microsoft.com/office/drawing/2014/main" id="{CD20FD64-0E04-1C45-AD9F-CF99E067D3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0684" b="10684"/>
          <a:stretch>
            <a:fillRect/>
          </a:stretch>
        </p:blipFill>
        <p:spPr>
          <a:xfrm>
            <a:off x="478971" y="1600200"/>
            <a:ext cx="8229600" cy="4525963"/>
          </a:xfrm>
        </p:spPr>
      </p:pic>
    </p:spTree>
    <p:extLst>
      <p:ext uri="{BB962C8B-B14F-4D97-AF65-F5344CB8AC3E}">
        <p14:creationId xmlns:p14="http://schemas.microsoft.com/office/powerpoint/2010/main" val="150982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4E33134A-E6AD-3342-A74C-F037AE03BF2D}"/>
              </a:ext>
            </a:extLst>
          </p:cNvPr>
          <p:cNvSpPr>
            <a:spLocks noGrp="1"/>
          </p:cNvSpPr>
          <p:nvPr>
            <p:ph type="title"/>
          </p:nvPr>
        </p:nvSpPr>
        <p:spPr/>
        <p:txBody>
          <a:bodyPr/>
          <a:lstStyle/>
          <a:p>
            <a:r>
              <a:rPr lang="en-US" altLang="en-US"/>
              <a:t>Animations</a:t>
            </a:r>
          </a:p>
        </p:txBody>
      </p:sp>
      <p:sp>
        <p:nvSpPr>
          <p:cNvPr id="46082" name="Content Placeholder 2">
            <a:extLst>
              <a:ext uri="{FF2B5EF4-FFF2-40B4-BE49-F238E27FC236}">
                <a16:creationId xmlns:a16="http://schemas.microsoft.com/office/drawing/2014/main" id="{FD4762CC-EFAB-9845-A245-86A065F1C820}"/>
              </a:ext>
            </a:extLst>
          </p:cNvPr>
          <p:cNvSpPr>
            <a:spLocks noGrp="1"/>
          </p:cNvSpPr>
          <p:nvPr>
            <p:ph idx="1"/>
          </p:nvPr>
        </p:nvSpPr>
        <p:spPr/>
        <p:txBody>
          <a:bodyPr/>
          <a:lstStyle/>
          <a:p>
            <a:pPr marL="0" indent="0">
              <a:buNone/>
            </a:pPr>
            <a:r>
              <a:rPr lang="en-US" altLang="en-US" dirty="0">
                <a:hlinkClick r:id="rId2"/>
              </a:rPr>
              <a:t>http://highered.mheducation.com/sites/0072943696/student_view0/chapter3/animation__mrna_synthesis__transcription___quiz_2_.html</a:t>
            </a:r>
            <a:endParaRPr lang="en-US" altLang="en-US" dirty="0"/>
          </a:p>
          <a:p>
            <a:pPr marL="0" indent="0">
              <a:buNone/>
            </a:pPr>
            <a:endParaRPr lang="en-US" altLang="en-US" dirty="0"/>
          </a:p>
          <a:p>
            <a:r>
              <a:rPr lang="en-US" altLang="en-US" dirty="0">
                <a:hlinkClick r:id="rId3"/>
              </a:rPr>
              <a:t>http://www.dnalc.org/view/15510-Transcription-DNA-codes-for-messenger-RNA-mRNA-3D-animation-with-basic-narration-.html</a:t>
            </a:r>
            <a:endParaRPr lang="en-US" altLang="en-US" dirty="0"/>
          </a:p>
          <a:p>
            <a:endParaRPr lang="en-US" altLang="en-US" dirty="0"/>
          </a:p>
        </p:txBody>
      </p:sp>
    </p:spTree>
    <p:extLst>
      <p:ext uri="{BB962C8B-B14F-4D97-AF65-F5344CB8AC3E}">
        <p14:creationId xmlns:p14="http://schemas.microsoft.com/office/powerpoint/2010/main" val="87360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E0F7EF98-907E-FB42-90B9-B74906406113}"/>
              </a:ext>
            </a:extLst>
          </p:cNvPr>
          <p:cNvSpPr>
            <a:spLocks noGrp="1"/>
          </p:cNvSpPr>
          <p:nvPr>
            <p:ph type="title"/>
          </p:nvPr>
        </p:nvSpPr>
        <p:spPr>
          <a:xfrm>
            <a:off x="1143000" y="1063625"/>
            <a:ext cx="6515100" cy="857250"/>
          </a:xfrm>
        </p:spPr>
        <p:txBody>
          <a:bodyPr/>
          <a:lstStyle/>
          <a:p>
            <a:r>
              <a:rPr lang="en-US" altLang="en-US"/>
              <a:t>How is mRNA translated into protein</a:t>
            </a:r>
          </a:p>
        </p:txBody>
      </p:sp>
      <p:sp>
        <p:nvSpPr>
          <p:cNvPr id="47106" name="Content Placeholder 2">
            <a:extLst>
              <a:ext uri="{FF2B5EF4-FFF2-40B4-BE49-F238E27FC236}">
                <a16:creationId xmlns:a16="http://schemas.microsoft.com/office/drawing/2014/main" id="{F97FD1B4-3F8D-F34E-B3A2-AA66D2AB793C}"/>
              </a:ext>
            </a:extLst>
          </p:cNvPr>
          <p:cNvSpPr>
            <a:spLocks noGrp="1"/>
          </p:cNvSpPr>
          <p:nvPr>
            <p:ph idx="1"/>
          </p:nvPr>
        </p:nvSpPr>
        <p:spPr>
          <a:xfrm>
            <a:off x="457200" y="2484437"/>
            <a:ext cx="8229600" cy="4525963"/>
          </a:xfrm>
        </p:spPr>
        <p:txBody>
          <a:bodyPr/>
          <a:lstStyle/>
          <a:p>
            <a:r>
              <a:rPr lang="en-US" altLang="en-US" dirty="0"/>
              <a:t>Code= nucleotide sequence of mRNA</a:t>
            </a:r>
          </a:p>
          <a:p>
            <a:r>
              <a:rPr lang="en-US" altLang="en-US" dirty="0"/>
              <a:t>Product= amino acid sequence</a:t>
            </a:r>
          </a:p>
          <a:p>
            <a:endParaRPr lang="en-US" altLang="en-US" dirty="0"/>
          </a:p>
          <a:p>
            <a:r>
              <a:rPr lang="en-US" altLang="en-US" dirty="0"/>
              <a:t>Work during the 1950s and 1960s by Sydney Brenner and Francis Crick cracked the code.</a:t>
            </a:r>
          </a:p>
        </p:txBody>
      </p:sp>
    </p:spTree>
    <p:extLst>
      <p:ext uri="{BB962C8B-B14F-4D97-AF65-F5344CB8AC3E}">
        <p14:creationId xmlns:p14="http://schemas.microsoft.com/office/powerpoint/2010/main" val="1758810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7CECFA04-51C5-0647-B524-1EE49EFFBE5D}"/>
              </a:ext>
            </a:extLst>
          </p:cNvPr>
          <p:cNvSpPr>
            <a:spLocks noGrp="1"/>
          </p:cNvSpPr>
          <p:nvPr>
            <p:ph type="title"/>
          </p:nvPr>
        </p:nvSpPr>
        <p:spPr/>
        <p:txBody>
          <a:bodyPr/>
          <a:lstStyle/>
          <a:p>
            <a:r>
              <a:rPr lang="en-US" altLang="en-US"/>
              <a:t>The code—Translation </a:t>
            </a:r>
          </a:p>
        </p:txBody>
      </p:sp>
      <p:sp>
        <p:nvSpPr>
          <p:cNvPr id="48130" name="Content Placeholder 2">
            <a:extLst>
              <a:ext uri="{FF2B5EF4-FFF2-40B4-BE49-F238E27FC236}">
                <a16:creationId xmlns:a16="http://schemas.microsoft.com/office/drawing/2014/main" id="{C7D3611F-28E9-0E48-8CF2-E715DECC0849}"/>
              </a:ext>
            </a:extLst>
          </p:cNvPr>
          <p:cNvSpPr>
            <a:spLocks noGrp="1"/>
          </p:cNvSpPr>
          <p:nvPr>
            <p:ph idx="1"/>
          </p:nvPr>
        </p:nvSpPr>
        <p:spPr/>
        <p:txBody>
          <a:bodyPr/>
          <a:lstStyle/>
          <a:p>
            <a:r>
              <a:rPr lang="en-US" altLang="en-US"/>
              <a:t>Be familiar with the list of </a:t>
            </a:r>
            <a:r>
              <a:rPr lang="en-US" altLang="en-US">
                <a:solidFill>
                  <a:srgbClr val="FF0000"/>
                </a:solidFill>
              </a:rPr>
              <a:t>9</a:t>
            </a:r>
            <a:r>
              <a:rPr lang="en-US" altLang="en-US"/>
              <a:t> items to describe the code.  Text p. </a:t>
            </a:r>
            <a:r>
              <a:rPr lang="en-US" altLang="en-US">
                <a:solidFill>
                  <a:srgbClr val="FF0000"/>
                </a:solidFill>
              </a:rPr>
              <a:t>316</a:t>
            </a:r>
          </a:p>
          <a:p>
            <a:endParaRPr lang="en-US" altLang="en-US"/>
          </a:p>
          <a:p>
            <a:pPr lvl="1"/>
            <a:r>
              <a:rPr lang="en-US" altLang="en-US"/>
              <a:t>Brenner agued theoretically that the code must be at least 3 nucleotides to cover all 20 amino acids.</a:t>
            </a:r>
          </a:p>
          <a:p>
            <a:pPr lvl="1"/>
            <a:endParaRPr lang="en-US" altLang="en-US"/>
          </a:p>
          <a:p>
            <a:pPr lvl="1"/>
            <a:r>
              <a:rPr lang="en-US" altLang="en-US"/>
              <a:t>On white board…</a:t>
            </a:r>
          </a:p>
        </p:txBody>
      </p:sp>
    </p:spTree>
    <p:extLst>
      <p:ext uri="{BB962C8B-B14F-4D97-AF65-F5344CB8AC3E}">
        <p14:creationId xmlns:p14="http://schemas.microsoft.com/office/powerpoint/2010/main" val="553102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084B60EA-5E58-764E-A2EA-6FA4562CE396}"/>
              </a:ext>
            </a:extLst>
          </p:cNvPr>
          <p:cNvSpPr>
            <a:spLocks noGrp="1"/>
          </p:cNvSpPr>
          <p:nvPr>
            <p:ph type="title" idx="4294967295"/>
          </p:nvPr>
        </p:nvSpPr>
        <p:spPr/>
        <p:txBody>
          <a:bodyPr/>
          <a:lstStyle/>
          <a:p>
            <a:pPr algn="l"/>
            <a:r>
              <a:rPr lang="en-US" altLang="en-US" dirty="0"/>
              <a:t>Chapter 13…</a:t>
            </a:r>
          </a:p>
        </p:txBody>
      </p:sp>
      <p:sp>
        <p:nvSpPr>
          <p:cNvPr id="51202" name="Content Placeholder 2">
            <a:extLst>
              <a:ext uri="{FF2B5EF4-FFF2-40B4-BE49-F238E27FC236}">
                <a16:creationId xmlns:a16="http://schemas.microsoft.com/office/drawing/2014/main" id="{D12E8050-3282-C741-AD24-CF4CAC094007}"/>
              </a:ext>
            </a:extLst>
          </p:cNvPr>
          <p:cNvSpPr>
            <a:spLocks noGrp="1"/>
          </p:cNvSpPr>
          <p:nvPr>
            <p:ph idx="4294967295"/>
          </p:nvPr>
        </p:nvSpPr>
        <p:spPr>
          <a:xfrm>
            <a:off x="228600" y="1371600"/>
            <a:ext cx="6172200" cy="3771900"/>
          </a:xfrm>
        </p:spPr>
        <p:txBody>
          <a:bodyPr/>
          <a:lstStyle/>
          <a:p>
            <a:r>
              <a:rPr lang="en-US" altLang="en-US"/>
              <a:t>We will still focus on the </a:t>
            </a:r>
            <a:r>
              <a:rPr lang="ja-JP" altLang="en-US"/>
              <a:t>“</a:t>
            </a:r>
            <a:r>
              <a:rPr lang="en-US" altLang="ja-JP"/>
              <a:t>original</a:t>
            </a:r>
            <a:r>
              <a:rPr lang="ja-JP" altLang="en-US"/>
              <a:t>”</a:t>
            </a:r>
            <a:r>
              <a:rPr lang="en-US" altLang="ja-JP"/>
              <a:t> central dogma of genetics.</a:t>
            </a:r>
          </a:p>
          <a:p>
            <a:pPr lvl="1">
              <a:buFont typeface="Arial" panose="020B0604020202020204" pitchFamily="34" charset="0"/>
              <a:buNone/>
            </a:pPr>
            <a:r>
              <a:rPr lang="en-US" altLang="en-US"/>
              <a:t>-The classical view</a:t>
            </a:r>
          </a:p>
          <a:p>
            <a:pPr lvl="1">
              <a:buFont typeface="Arial" panose="020B0604020202020204" pitchFamily="34" charset="0"/>
              <a:buNone/>
            </a:pPr>
            <a:r>
              <a:rPr lang="en-US" altLang="en-US"/>
              <a:t>of the flow of genetic</a:t>
            </a:r>
          </a:p>
          <a:p>
            <a:pPr lvl="1">
              <a:buFont typeface="Arial" panose="020B0604020202020204" pitchFamily="34" charset="0"/>
              <a:buNone/>
            </a:pPr>
            <a:r>
              <a:rPr lang="en-US" altLang="en-US"/>
              <a:t>information from DNA</a:t>
            </a:r>
          </a:p>
          <a:p>
            <a:pPr lvl="1">
              <a:buFont typeface="Arial" panose="020B0604020202020204" pitchFamily="34" charset="0"/>
              <a:buNone/>
            </a:pPr>
            <a:r>
              <a:rPr lang="en-US" altLang="en-US"/>
              <a:t>to  protein.</a:t>
            </a:r>
          </a:p>
          <a:p>
            <a:endParaRPr lang="en-US" altLang="en-US"/>
          </a:p>
        </p:txBody>
      </p:sp>
      <p:pic>
        <p:nvPicPr>
          <p:cNvPr id="51203" name="Picture 13" descr="14_01Figure-L.jpg                                              000B3C7BServDisk_03                    BC177178:">
            <a:extLst>
              <a:ext uri="{FF2B5EF4-FFF2-40B4-BE49-F238E27FC236}">
                <a16:creationId xmlns:a16="http://schemas.microsoft.com/office/drawing/2014/main" id="{6473E4B3-B7D8-0844-A9B8-14F59BDEB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479"/>
          <a:stretch>
            <a:fillRect/>
          </a:stretch>
        </p:blipFill>
        <p:spPr bwMode="auto">
          <a:xfrm>
            <a:off x="4425950" y="351641"/>
            <a:ext cx="3727450" cy="537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9179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7">
            <a:extLst>
              <a:ext uri="{FF2B5EF4-FFF2-40B4-BE49-F238E27FC236}">
                <a16:creationId xmlns:a16="http://schemas.microsoft.com/office/drawing/2014/main" id="{5D87E303-6A07-0D46-A021-4DD1D28BCDFE}"/>
              </a:ext>
            </a:extLst>
          </p:cNvPr>
          <p:cNvSpPr txBox="1">
            <a:spLocks noChangeArrowheads="1"/>
          </p:cNvSpPr>
          <p:nvPr/>
        </p:nvSpPr>
        <p:spPr bwMode="auto">
          <a:xfrm>
            <a:off x="1143000" y="5792788"/>
            <a:ext cx="6858000" cy="212725"/>
          </a:xfrm>
          <a:prstGeom prst="rect">
            <a:avLst/>
          </a:prstGeom>
          <a:solidFill>
            <a:schemeClr val="bg1"/>
          </a:solidFill>
          <a:ln>
            <a:noFill/>
          </a:ln>
          <a:extLst>
            <a:ext uri="{91240B29-F687-4f45-9708-019B960494DF}"/>
          </a:extLst>
        </p:spPr>
        <p:txBody>
          <a:bodyPr lIns="61702" tIns="30851" rIns="61702" bIns="30851">
            <a:spAutoFit/>
          </a:bodyPr>
          <a:lstStyle>
            <a:lvl1pPr defTabSz="822325" eaLnBrk="0" hangingPunct="0">
              <a:defRPr>
                <a:solidFill>
                  <a:schemeClr val="tx1"/>
                </a:solidFill>
                <a:latin typeface="Calibri" charset="0"/>
                <a:ea typeface="MS PGothic" charset="0"/>
                <a:cs typeface="MS PGothic" charset="0"/>
              </a:defRPr>
            </a:lvl1pPr>
            <a:lvl2pPr marL="742950" indent="-285750" defTabSz="822325" eaLnBrk="0" hangingPunct="0">
              <a:defRPr>
                <a:solidFill>
                  <a:schemeClr val="tx1"/>
                </a:solidFill>
                <a:latin typeface="Calibri" charset="0"/>
                <a:ea typeface="MS PGothic" charset="0"/>
                <a:cs typeface="MS PGothic" charset="0"/>
              </a:defRPr>
            </a:lvl2pPr>
            <a:lvl3pPr marL="1143000" indent="-228600" defTabSz="822325" eaLnBrk="0" hangingPunct="0">
              <a:defRPr>
                <a:solidFill>
                  <a:schemeClr val="tx1"/>
                </a:solidFill>
                <a:latin typeface="Calibri" charset="0"/>
                <a:ea typeface="MS PGothic" charset="0"/>
                <a:cs typeface="MS PGothic" charset="0"/>
              </a:defRPr>
            </a:lvl3pPr>
            <a:lvl4pPr marL="1600200" indent="-228600" defTabSz="822325" eaLnBrk="0" hangingPunct="0">
              <a:defRPr>
                <a:solidFill>
                  <a:schemeClr val="tx1"/>
                </a:solidFill>
                <a:latin typeface="Calibri" charset="0"/>
                <a:ea typeface="MS PGothic" charset="0"/>
                <a:cs typeface="MS PGothic" charset="0"/>
              </a:defRPr>
            </a:lvl4pPr>
            <a:lvl5pPr marL="2057400" indent="-228600" defTabSz="822325" eaLnBrk="0" hangingPunct="0">
              <a:defRPr>
                <a:solidFill>
                  <a:schemeClr val="tx1"/>
                </a:solidFill>
                <a:latin typeface="Calibri" charset="0"/>
                <a:ea typeface="MS PGothic" charset="0"/>
                <a:cs typeface="MS PGothic" charset="0"/>
              </a:defRPr>
            </a:lvl5pPr>
            <a:lvl6pPr marL="2514600" indent="-228600" defTabSz="822325"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defTabSz="822325"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defTabSz="822325"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defTabSz="822325" eaLnBrk="0" fontAlgn="base" hangingPunct="0">
              <a:spcBef>
                <a:spcPct val="0"/>
              </a:spcBef>
              <a:spcAft>
                <a:spcPct val="0"/>
              </a:spcAft>
              <a:defRPr>
                <a:solidFill>
                  <a:schemeClr val="tx1"/>
                </a:solidFill>
                <a:latin typeface="Calibri" charset="0"/>
                <a:ea typeface="MS PGothic" charset="0"/>
                <a:cs typeface="MS PGothic" charset="0"/>
              </a:defRPr>
            </a:lvl9pPr>
          </a:lstStyle>
          <a:p>
            <a:pPr algn="ctr" eaLnBrk="1" hangingPunct="1">
              <a:defRPr/>
            </a:pPr>
            <a:r>
              <a:rPr lang="en-US" sz="975" b="1">
                <a:latin typeface="Arial" charset="0"/>
              </a:rPr>
              <a:t>Figure 14-7</a:t>
            </a:r>
            <a:r>
              <a:rPr lang="en-US" sz="975">
                <a:latin typeface="Arial" charset="0"/>
              </a:rPr>
              <a:t>    Copyright © 2006 Pearson Prentice Hall, Inc.</a:t>
            </a:r>
            <a:endParaRPr lang="en-GB" sz="975">
              <a:latin typeface="Arial" charset="0"/>
            </a:endParaRPr>
          </a:p>
        </p:txBody>
      </p:sp>
      <p:sp>
        <p:nvSpPr>
          <p:cNvPr id="49154" name="Text Box 8">
            <a:extLst>
              <a:ext uri="{FF2B5EF4-FFF2-40B4-BE49-F238E27FC236}">
                <a16:creationId xmlns:a16="http://schemas.microsoft.com/office/drawing/2014/main" id="{1BDDEA1D-8703-3D43-9A86-B9EE23FE570B}"/>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Figure 14.7</a:t>
            </a:r>
          </a:p>
        </p:txBody>
      </p:sp>
      <p:pic>
        <p:nvPicPr>
          <p:cNvPr id="49155" name="Picture 9">
            <a:extLst>
              <a:ext uri="{FF2B5EF4-FFF2-40B4-BE49-F238E27FC236}">
                <a16:creationId xmlns:a16="http://schemas.microsoft.com/office/drawing/2014/main" id="{DBBB669A-45D3-6445-BEEE-7156833CE0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85"/>
          <a:stretch>
            <a:fillRect/>
          </a:stretch>
        </p:blipFill>
        <p:spPr bwMode="auto">
          <a:xfrm>
            <a:off x="2355850" y="990600"/>
            <a:ext cx="4432300"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1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11D93F36-0544-364D-B19C-817A765B2475}"/>
              </a:ext>
            </a:extLst>
          </p:cNvPr>
          <p:cNvSpPr>
            <a:spLocks noGrp="1"/>
          </p:cNvSpPr>
          <p:nvPr>
            <p:ph type="title"/>
          </p:nvPr>
        </p:nvSpPr>
        <p:spPr/>
        <p:txBody>
          <a:bodyPr/>
          <a:lstStyle/>
          <a:p>
            <a:r>
              <a:rPr lang="en-US" altLang="en-US"/>
              <a:t>The code…</a:t>
            </a:r>
          </a:p>
        </p:txBody>
      </p:sp>
      <p:sp>
        <p:nvSpPr>
          <p:cNvPr id="51202" name="Content Placeholder 2">
            <a:extLst>
              <a:ext uri="{FF2B5EF4-FFF2-40B4-BE49-F238E27FC236}">
                <a16:creationId xmlns:a16="http://schemas.microsoft.com/office/drawing/2014/main" id="{52482FF5-488A-9245-9194-C549C0D6C890}"/>
              </a:ext>
            </a:extLst>
          </p:cNvPr>
          <p:cNvSpPr>
            <a:spLocks noGrp="1"/>
          </p:cNvSpPr>
          <p:nvPr>
            <p:ph idx="1"/>
          </p:nvPr>
        </p:nvSpPr>
        <p:spPr>
          <a:xfrm>
            <a:off x="1371600" y="2000250"/>
            <a:ext cx="6400800" cy="4000500"/>
          </a:xfrm>
        </p:spPr>
        <p:txBody>
          <a:bodyPr/>
          <a:lstStyle/>
          <a:p>
            <a:r>
              <a:rPr lang="en-US" altLang="en-US"/>
              <a:t>Code in the mRNA nucleotide sequence is called the </a:t>
            </a:r>
            <a:r>
              <a:rPr lang="en-US" altLang="en-US">
                <a:solidFill>
                  <a:srgbClr val="FF0000"/>
                </a:solidFill>
              </a:rPr>
              <a:t>codon</a:t>
            </a:r>
          </a:p>
          <a:p>
            <a:r>
              <a:rPr lang="en-US" altLang="en-US"/>
              <a:t>Code is read 5</a:t>
            </a:r>
            <a:r>
              <a:rPr lang="ja-JP" altLang="en-US"/>
              <a:t>’</a:t>
            </a:r>
            <a:r>
              <a:rPr lang="en-US" altLang="ja-JP"/>
              <a:t>---3</a:t>
            </a:r>
            <a:r>
              <a:rPr lang="ja-JP" altLang="en-US"/>
              <a:t>’</a:t>
            </a:r>
            <a:r>
              <a:rPr lang="en-US" altLang="ja-JP"/>
              <a:t> in the mRNA</a:t>
            </a:r>
          </a:p>
          <a:p>
            <a:r>
              <a:rPr lang="en-US" altLang="en-US"/>
              <a:t>The code is unambiguous!  Each codon specifies one and only one amino acid. (e.g. UUU in mRNA specifies Phenylalanine only. UUU never specifies leucine…)</a:t>
            </a:r>
          </a:p>
          <a:p>
            <a:endParaRPr lang="en-US" altLang="en-US"/>
          </a:p>
        </p:txBody>
      </p:sp>
    </p:spTree>
    <p:extLst>
      <p:ext uri="{BB962C8B-B14F-4D97-AF65-F5344CB8AC3E}">
        <p14:creationId xmlns:p14="http://schemas.microsoft.com/office/powerpoint/2010/main" val="3698139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095C2AD0-E708-6C4C-95A4-5EA29B7D0CF8}"/>
              </a:ext>
            </a:extLst>
          </p:cNvPr>
          <p:cNvSpPr>
            <a:spLocks noGrp="1"/>
          </p:cNvSpPr>
          <p:nvPr>
            <p:ph type="title"/>
          </p:nvPr>
        </p:nvSpPr>
        <p:spPr>
          <a:xfrm>
            <a:off x="1485900" y="533400"/>
            <a:ext cx="6172200" cy="857250"/>
          </a:xfrm>
        </p:spPr>
        <p:txBody>
          <a:bodyPr/>
          <a:lstStyle/>
          <a:p>
            <a:r>
              <a:rPr lang="en-US" altLang="en-US" dirty="0"/>
              <a:t>Continued…</a:t>
            </a:r>
          </a:p>
        </p:txBody>
      </p:sp>
      <p:sp>
        <p:nvSpPr>
          <p:cNvPr id="52226" name="Content Placeholder 2">
            <a:extLst>
              <a:ext uri="{FF2B5EF4-FFF2-40B4-BE49-F238E27FC236}">
                <a16:creationId xmlns:a16="http://schemas.microsoft.com/office/drawing/2014/main" id="{E05F5AC4-020E-FA41-B3A2-4BE65A086884}"/>
              </a:ext>
            </a:extLst>
          </p:cNvPr>
          <p:cNvSpPr>
            <a:spLocks noGrp="1"/>
          </p:cNvSpPr>
          <p:nvPr>
            <p:ph idx="1"/>
          </p:nvPr>
        </p:nvSpPr>
        <p:spPr/>
        <p:txBody>
          <a:bodyPr/>
          <a:lstStyle/>
          <a:p>
            <a:r>
              <a:rPr lang="en-US" altLang="en-US"/>
              <a:t>With 64 combinations of nucleotides in codons, and only 20 amino acids, most amino acids have more than one codon ( e.g. phenlalanine is encoded by UUU </a:t>
            </a:r>
            <a:r>
              <a:rPr lang="en-US" altLang="en-US" u="sng"/>
              <a:t>AND</a:t>
            </a:r>
            <a:r>
              <a:rPr lang="en-US" altLang="en-US"/>
              <a:t> UUC)</a:t>
            </a:r>
          </a:p>
          <a:p>
            <a:endParaRPr lang="en-US" altLang="en-US"/>
          </a:p>
          <a:p>
            <a:pPr>
              <a:buFont typeface="Arial" panose="020B0604020202020204" pitchFamily="34" charset="0"/>
              <a:buNone/>
            </a:pPr>
            <a:endParaRPr lang="en-US" altLang="en-US"/>
          </a:p>
          <a:p>
            <a:r>
              <a:rPr lang="en-US" altLang="en-US"/>
              <a:t>Thus the code is thus said to be </a:t>
            </a:r>
            <a:r>
              <a:rPr lang="en-US" altLang="en-US">
                <a:solidFill>
                  <a:srgbClr val="FF0000"/>
                </a:solidFill>
              </a:rPr>
              <a:t>degenerate or redundant</a:t>
            </a:r>
            <a:r>
              <a:rPr lang="en-US" altLang="en-US"/>
              <a:t>.</a:t>
            </a:r>
            <a:endParaRPr lang="en-US" altLang="en-US">
              <a:solidFill>
                <a:srgbClr val="FF0000"/>
              </a:solidFill>
            </a:endParaRPr>
          </a:p>
        </p:txBody>
      </p:sp>
    </p:spTree>
    <p:extLst>
      <p:ext uri="{BB962C8B-B14F-4D97-AF65-F5344CB8AC3E}">
        <p14:creationId xmlns:p14="http://schemas.microsoft.com/office/powerpoint/2010/main" val="2289595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D83FC9F0-7FBC-4348-9A48-B11C75C93C0F}"/>
              </a:ext>
            </a:extLst>
          </p:cNvPr>
          <p:cNvSpPr>
            <a:spLocks noGrp="1"/>
          </p:cNvSpPr>
          <p:nvPr>
            <p:ph type="title"/>
          </p:nvPr>
        </p:nvSpPr>
        <p:spPr/>
        <p:txBody>
          <a:bodyPr/>
          <a:lstStyle/>
          <a:p>
            <a:endParaRPr lang="en-US" altLang="en-US"/>
          </a:p>
        </p:txBody>
      </p:sp>
      <p:sp>
        <p:nvSpPr>
          <p:cNvPr id="53250" name="Content Placeholder 2">
            <a:extLst>
              <a:ext uri="{FF2B5EF4-FFF2-40B4-BE49-F238E27FC236}">
                <a16:creationId xmlns:a16="http://schemas.microsoft.com/office/drawing/2014/main" id="{38F4F878-444E-7144-9F30-69A525D82E31}"/>
              </a:ext>
            </a:extLst>
          </p:cNvPr>
          <p:cNvSpPr>
            <a:spLocks noGrp="1"/>
          </p:cNvSpPr>
          <p:nvPr>
            <p:ph idx="1"/>
          </p:nvPr>
        </p:nvSpPr>
        <p:spPr/>
        <p:txBody>
          <a:bodyPr/>
          <a:lstStyle/>
          <a:p>
            <a:r>
              <a:rPr lang="en-US" altLang="en-US"/>
              <a:t>Some codons serve as special signals in translation</a:t>
            </a:r>
          </a:p>
          <a:p>
            <a:pPr lvl="1"/>
            <a:r>
              <a:rPr lang="en-US" altLang="en-US">
                <a:solidFill>
                  <a:srgbClr val="FF0000"/>
                </a:solidFill>
              </a:rPr>
              <a:t>Start codon</a:t>
            </a:r>
            <a:r>
              <a:rPr lang="en-US" altLang="en-US"/>
              <a:t> =AUG (proteins are always started by Methionein. )</a:t>
            </a:r>
          </a:p>
          <a:p>
            <a:pPr lvl="1"/>
            <a:r>
              <a:rPr lang="en-US" altLang="en-US"/>
              <a:t>UAA	UAG	UGA	= </a:t>
            </a:r>
            <a:r>
              <a:rPr lang="en-US" altLang="en-US">
                <a:solidFill>
                  <a:srgbClr val="FF0000"/>
                </a:solidFill>
              </a:rPr>
              <a:t>Stop codons</a:t>
            </a:r>
            <a:r>
              <a:rPr lang="en-US" altLang="en-US"/>
              <a:t>.  They do not specify any of the 20 AA so translations halts when ribosomes encounter one of the stop codons.</a:t>
            </a:r>
          </a:p>
          <a:p>
            <a:endParaRPr lang="en-US" altLang="en-US"/>
          </a:p>
        </p:txBody>
      </p:sp>
    </p:spTree>
    <p:extLst>
      <p:ext uri="{BB962C8B-B14F-4D97-AF65-F5344CB8AC3E}">
        <p14:creationId xmlns:p14="http://schemas.microsoft.com/office/powerpoint/2010/main" val="1790594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4DE7DFBB-1396-C240-9A59-7400BBC85232}"/>
              </a:ext>
            </a:extLst>
          </p:cNvPr>
          <p:cNvSpPr>
            <a:spLocks noGrp="1"/>
          </p:cNvSpPr>
          <p:nvPr>
            <p:ph type="title"/>
          </p:nvPr>
        </p:nvSpPr>
        <p:spPr/>
        <p:txBody>
          <a:bodyPr/>
          <a:lstStyle/>
          <a:p>
            <a:r>
              <a:rPr lang="en-US" altLang="en-US"/>
              <a:t>Continued…</a:t>
            </a:r>
          </a:p>
        </p:txBody>
      </p:sp>
      <p:sp>
        <p:nvSpPr>
          <p:cNvPr id="54274" name="Content Placeholder 2">
            <a:extLst>
              <a:ext uri="{FF2B5EF4-FFF2-40B4-BE49-F238E27FC236}">
                <a16:creationId xmlns:a16="http://schemas.microsoft.com/office/drawing/2014/main" id="{B06670D3-3DE5-7C44-B73B-F32A25DC4AA3}"/>
              </a:ext>
            </a:extLst>
          </p:cNvPr>
          <p:cNvSpPr>
            <a:spLocks noGrp="1"/>
          </p:cNvSpPr>
          <p:nvPr>
            <p:ph idx="1"/>
          </p:nvPr>
        </p:nvSpPr>
        <p:spPr/>
        <p:txBody>
          <a:bodyPr/>
          <a:lstStyle/>
          <a:p>
            <a:r>
              <a:rPr lang="en-US" altLang="en-US" dirty="0"/>
              <a:t>The mRNA code (in mature—intron-less mRNA) is </a:t>
            </a:r>
            <a:r>
              <a:rPr lang="ja-JP" altLang="en-US"/>
              <a:t>“</a:t>
            </a:r>
            <a:r>
              <a:rPr lang="en-US" altLang="ja-JP" dirty="0" err="1"/>
              <a:t>commaless</a:t>
            </a:r>
            <a:r>
              <a:rPr lang="ja-JP" altLang="en-US"/>
              <a:t>”</a:t>
            </a:r>
            <a:r>
              <a:rPr lang="en-US" altLang="ja-JP" dirty="0"/>
              <a:t>.  Translation proceeds from the start codon through the stop codon.</a:t>
            </a:r>
          </a:p>
          <a:p>
            <a:endParaRPr lang="en-US" altLang="en-US" dirty="0"/>
          </a:p>
          <a:p>
            <a:pPr lvl="1"/>
            <a:r>
              <a:rPr lang="en-US" altLang="en-US" dirty="0"/>
              <a:t>This region of the mRNA is called an Open Reading Frame (ORF)</a:t>
            </a:r>
          </a:p>
          <a:p>
            <a:pPr lvl="1"/>
            <a:endParaRPr lang="en-US" altLang="en-US" dirty="0"/>
          </a:p>
          <a:p>
            <a:pPr lvl="1">
              <a:buFont typeface="Arial" panose="020B0604020202020204" pitchFamily="34" charset="0"/>
              <a:buNone/>
            </a:pPr>
            <a:endParaRPr lang="en-US" altLang="en-US" dirty="0"/>
          </a:p>
        </p:txBody>
      </p:sp>
    </p:spTree>
    <p:extLst>
      <p:ext uri="{BB962C8B-B14F-4D97-AF65-F5344CB8AC3E}">
        <p14:creationId xmlns:p14="http://schemas.microsoft.com/office/powerpoint/2010/main" val="1916423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09F63DA2-58D1-4041-B1D7-3EB75A675BD1}"/>
              </a:ext>
            </a:extLst>
          </p:cNvPr>
          <p:cNvSpPr>
            <a:spLocks noGrp="1"/>
          </p:cNvSpPr>
          <p:nvPr>
            <p:ph type="title"/>
          </p:nvPr>
        </p:nvSpPr>
        <p:spPr/>
        <p:txBody>
          <a:bodyPr/>
          <a:lstStyle/>
          <a:p>
            <a:r>
              <a:rPr lang="en-US" altLang="en-US"/>
              <a:t>Continued…</a:t>
            </a:r>
          </a:p>
        </p:txBody>
      </p:sp>
      <p:sp>
        <p:nvSpPr>
          <p:cNvPr id="55298" name="Content Placeholder 2">
            <a:extLst>
              <a:ext uri="{FF2B5EF4-FFF2-40B4-BE49-F238E27FC236}">
                <a16:creationId xmlns:a16="http://schemas.microsoft.com/office/drawing/2014/main" id="{CDF0F6A7-3E28-FE44-85E1-A728F7E1E159}"/>
              </a:ext>
            </a:extLst>
          </p:cNvPr>
          <p:cNvSpPr>
            <a:spLocks noGrp="1"/>
          </p:cNvSpPr>
          <p:nvPr>
            <p:ph idx="1"/>
          </p:nvPr>
        </p:nvSpPr>
        <p:spPr/>
        <p:txBody>
          <a:bodyPr/>
          <a:lstStyle/>
          <a:p>
            <a:r>
              <a:rPr lang="en-US" altLang="en-US"/>
              <a:t>The code is (nearly)universal!!</a:t>
            </a:r>
          </a:p>
          <a:p>
            <a:endParaRPr lang="en-US" altLang="en-US"/>
          </a:p>
          <a:p>
            <a:pPr lvl="1">
              <a:buFont typeface="Arial" panose="020B0604020202020204" pitchFamily="34" charset="0"/>
              <a:buNone/>
            </a:pPr>
            <a:r>
              <a:rPr lang="en-US" altLang="en-US"/>
              <a:t>Have you observed this personally?</a:t>
            </a:r>
          </a:p>
          <a:p>
            <a:pPr lvl="1">
              <a:buFont typeface="Arial" panose="020B0604020202020204" pitchFamily="34" charset="0"/>
              <a:buNone/>
            </a:pPr>
            <a:r>
              <a:rPr lang="en-US" altLang="en-US"/>
              <a:t>		</a:t>
            </a:r>
          </a:p>
        </p:txBody>
      </p:sp>
    </p:spTree>
    <p:extLst>
      <p:ext uri="{BB962C8B-B14F-4D97-AF65-F5344CB8AC3E}">
        <p14:creationId xmlns:p14="http://schemas.microsoft.com/office/powerpoint/2010/main" val="1404648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0">
            <a:extLst>
              <a:ext uri="{FF2B5EF4-FFF2-40B4-BE49-F238E27FC236}">
                <a16:creationId xmlns:a16="http://schemas.microsoft.com/office/drawing/2014/main" id="{FC4CF9B1-A89E-3846-9ACA-894E8B8A87EC}"/>
              </a:ext>
            </a:extLst>
          </p:cNvPr>
          <p:cNvSpPr txBox="1">
            <a:spLocks noChangeArrowheads="1"/>
          </p:cNvSpPr>
          <p:nvPr/>
        </p:nvSpPr>
        <p:spPr bwMode="auto">
          <a:xfrm>
            <a:off x="5772150" y="5722938"/>
            <a:ext cx="22288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861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900" b="1">
                <a:solidFill>
                  <a:srgbClr val="D53D21"/>
                </a:solidFill>
                <a:latin typeface="Arial" panose="020B0604020202020204" pitchFamily="34" charset="0"/>
              </a:rPr>
              <a:t>Table 14.5</a:t>
            </a:r>
          </a:p>
        </p:txBody>
      </p:sp>
      <p:pic>
        <p:nvPicPr>
          <p:cNvPr id="56322" name="Picture 12">
            <a:extLst>
              <a:ext uri="{FF2B5EF4-FFF2-40B4-BE49-F238E27FC236}">
                <a16:creationId xmlns:a16="http://schemas.microsoft.com/office/drawing/2014/main" id="{4F633682-F81F-4C40-8866-41ACE1A12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663"/>
          <a:stretch>
            <a:fillRect/>
          </a:stretch>
        </p:blipFill>
        <p:spPr bwMode="auto">
          <a:xfrm>
            <a:off x="1143000" y="2057400"/>
            <a:ext cx="68580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3">
            <a:extLst>
              <a:ext uri="{FF2B5EF4-FFF2-40B4-BE49-F238E27FC236}">
                <a16:creationId xmlns:a16="http://schemas.microsoft.com/office/drawing/2014/main" id="{32ECF469-8D19-0749-8929-FA961603C7B4}"/>
              </a:ext>
            </a:extLst>
          </p:cNvPr>
          <p:cNvSpPr txBox="1">
            <a:spLocks noChangeArrowheads="1"/>
          </p:cNvSpPr>
          <p:nvPr/>
        </p:nvSpPr>
        <p:spPr bwMode="auto">
          <a:xfrm>
            <a:off x="1485900" y="1428750"/>
            <a:ext cx="6286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Only a few exceptions to the universality of the code.</a:t>
            </a:r>
            <a:r>
              <a:rPr lang="en-US" altLang="en-US" sz="1800">
                <a:latin typeface="Arial" panose="020B0604020202020204" pitchFamily="34" charset="0"/>
              </a:rPr>
              <a:t>  </a:t>
            </a:r>
          </a:p>
        </p:txBody>
      </p:sp>
    </p:spTree>
    <p:extLst>
      <p:ext uri="{BB962C8B-B14F-4D97-AF65-F5344CB8AC3E}">
        <p14:creationId xmlns:p14="http://schemas.microsoft.com/office/powerpoint/2010/main" val="44967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BC4C96FB-DE8A-8D4F-A977-D4A0FDB3D6CB}"/>
              </a:ext>
            </a:extLst>
          </p:cNvPr>
          <p:cNvSpPr>
            <a:spLocks noGrp="1"/>
          </p:cNvSpPr>
          <p:nvPr>
            <p:ph type="title" idx="4294967295"/>
          </p:nvPr>
        </p:nvSpPr>
        <p:spPr/>
        <p:txBody>
          <a:bodyPr/>
          <a:lstStyle/>
          <a:p>
            <a:endParaRPr lang="en-US" altLang="en-US"/>
          </a:p>
        </p:txBody>
      </p:sp>
      <p:sp>
        <p:nvSpPr>
          <p:cNvPr id="51203" name="Content Placeholder 2">
            <a:extLst>
              <a:ext uri="{FF2B5EF4-FFF2-40B4-BE49-F238E27FC236}">
                <a16:creationId xmlns:a16="http://schemas.microsoft.com/office/drawing/2014/main" id="{A4E71D2F-14B4-B94C-9340-B5E8FF33C245}"/>
              </a:ext>
            </a:extLst>
          </p:cNvPr>
          <p:cNvSpPr>
            <a:spLocks noGrp="1"/>
          </p:cNvSpPr>
          <p:nvPr>
            <p:ph idx="4294967295"/>
          </p:nvPr>
        </p:nvSpPr>
        <p:spPr/>
        <p:txBody>
          <a:bodyPr/>
          <a:lstStyle/>
          <a:p>
            <a:pPr>
              <a:defRPr/>
            </a:pPr>
            <a:r>
              <a:rPr lang="en-US" dirty="0">
                <a:ea typeface="MS PGothic" charset="0"/>
                <a:cs typeface="MS PGothic" charset="0"/>
              </a:rPr>
              <a:t>Let</a:t>
            </a:r>
            <a:r>
              <a:rPr lang="ja-JP" altLang="en-US" dirty="0">
                <a:ea typeface="MS PGothic" charset="0"/>
                <a:cs typeface="MS PGothic" charset="0"/>
              </a:rPr>
              <a:t>’</a:t>
            </a:r>
            <a:r>
              <a:rPr lang="en-US" altLang="ja-JP" dirty="0">
                <a:ea typeface="MS PGothic" charset="0"/>
                <a:cs typeface="MS PGothic" charset="0"/>
              </a:rPr>
              <a:t>s practice using the code:</a:t>
            </a:r>
          </a:p>
          <a:p>
            <a:pPr lvl="1">
              <a:defRPr/>
            </a:pPr>
            <a:r>
              <a:rPr lang="en-US" dirty="0">
                <a:ea typeface="MS PGothic" charset="0"/>
              </a:rPr>
              <a:t>Recall the central dogma…</a:t>
            </a:r>
          </a:p>
          <a:p>
            <a:pPr lvl="1">
              <a:defRPr/>
            </a:pPr>
            <a:endParaRPr lang="en-US" dirty="0">
              <a:ea typeface="MS PGothic" charset="0"/>
            </a:endParaRPr>
          </a:p>
          <a:p>
            <a:pPr lvl="1">
              <a:defRPr/>
            </a:pPr>
            <a:endParaRPr lang="en-US" dirty="0">
              <a:ea typeface="MS PGothic" charset="0"/>
            </a:endParaRPr>
          </a:p>
          <a:p>
            <a:pPr lvl="1">
              <a:defRPr/>
            </a:pPr>
            <a:r>
              <a:rPr lang="en-US" dirty="0">
                <a:ea typeface="MS PGothic" charset="0"/>
              </a:rPr>
              <a:t>On board.</a:t>
            </a:r>
          </a:p>
          <a:p>
            <a:pPr marL="457200" lvl="1" indent="0">
              <a:buNone/>
              <a:defRPr/>
            </a:pPr>
            <a:r>
              <a:rPr lang="en-US" dirty="0">
                <a:ea typeface="MS PGothic" charset="0"/>
                <a:hlinkClick r:id="rId2"/>
              </a:rPr>
              <a:t>https://dnalc.cshl.edu/resources/3d/15-translation-basic</a:t>
            </a:r>
            <a:r>
              <a:rPr lang="en-US">
                <a:ea typeface="MS PGothic" charset="0"/>
                <a:hlinkClick r:id="rId2"/>
              </a:rPr>
              <a:t>.html</a:t>
            </a:r>
            <a:endParaRPr lang="en-US">
              <a:ea typeface="MS PGothic" charset="0"/>
            </a:endParaRPr>
          </a:p>
          <a:p>
            <a:pPr marL="457200" lvl="1" indent="0">
              <a:buNone/>
              <a:defRPr/>
            </a:pPr>
            <a:endParaRPr lang="en-US" dirty="0">
              <a:ea typeface="MS PGothic" charset="0"/>
            </a:endParaRPr>
          </a:p>
          <a:p>
            <a:pPr marL="457200" lvl="1" indent="0">
              <a:buNone/>
              <a:defRPr/>
            </a:pPr>
            <a:endParaRPr lang="en-US" dirty="0">
              <a:ea typeface="MS PGothic" charset="0"/>
            </a:endParaRPr>
          </a:p>
          <a:p>
            <a:pPr marL="457200" lvl="1" indent="0">
              <a:buNone/>
              <a:defRPr/>
            </a:pPr>
            <a:endParaRPr lang="en-US" dirty="0">
              <a:ea typeface="MS PGothic" charset="0"/>
            </a:endParaRPr>
          </a:p>
          <a:p>
            <a:pPr marL="457200" lvl="1" indent="0">
              <a:buNone/>
              <a:defRPr/>
            </a:pPr>
            <a:endParaRPr lang="en-US" dirty="0">
              <a:ea typeface="MS PGothic" charset="0"/>
            </a:endParaRPr>
          </a:p>
          <a:p>
            <a:pPr marL="457200" lvl="1" indent="0">
              <a:buNone/>
              <a:defRPr/>
            </a:pPr>
            <a:endParaRPr lang="en-US" dirty="0">
              <a:ea typeface="MS PGothic" charset="0"/>
            </a:endParaRPr>
          </a:p>
        </p:txBody>
      </p:sp>
    </p:spTree>
    <p:extLst>
      <p:ext uri="{BB962C8B-B14F-4D97-AF65-F5344CB8AC3E}">
        <p14:creationId xmlns:p14="http://schemas.microsoft.com/office/powerpoint/2010/main" val="120766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FA2FEC9F-013A-904E-8F07-A3AD055B6737}"/>
              </a:ext>
            </a:extLst>
          </p:cNvPr>
          <p:cNvSpPr>
            <a:spLocks noGrp="1"/>
          </p:cNvSpPr>
          <p:nvPr>
            <p:ph type="title" idx="4294967295"/>
          </p:nvPr>
        </p:nvSpPr>
        <p:spPr/>
        <p:txBody>
          <a:bodyPr>
            <a:normAutofit fontScale="90000"/>
          </a:bodyPr>
          <a:lstStyle/>
          <a:p>
            <a:pPr>
              <a:defRPr/>
            </a:pPr>
            <a:r>
              <a:rPr lang="en-US" dirty="0">
                <a:ea typeface="MS PGothic" charset="0"/>
                <a:cs typeface="MS PGothic" charset="0"/>
              </a:rPr>
              <a:t>Gene expression begins with </a:t>
            </a:r>
            <a:r>
              <a:rPr lang="en-US" b="1" i="1" dirty="0">
                <a:ea typeface="MS PGothic" charset="0"/>
                <a:cs typeface="MS PGothic" charset="0"/>
              </a:rPr>
              <a:t>transcription</a:t>
            </a:r>
            <a:r>
              <a:rPr lang="en-US" dirty="0">
                <a:ea typeface="MS PGothic" charset="0"/>
                <a:cs typeface="MS PGothic" charset="0"/>
              </a:rPr>
              <a:t> of DNA into RNA. </a:t>
            </a:r>
            <a:endParaRPr lang="en-US" dirty="0">
              <a:ea typeface="MS PGothic" charset="0"/>
            </a:endParaRPr>
          </a:p>
        </p:txBody>
      </p:sp>
      <p:sp>
        <p:nvSpPr>
          <p:cNvPr id="52226" name="Content Placeholder 2">
            <a:extLst>
              <a:ext uri="{FF2B5EF4-FFF2-40B4-BE49-F238E27FC236}">
                <a16:creationId xmlns:a16="http://schemas.microsoft.com/office/drawing/2014/main" id="{7C3EE140-C737-CE4B-B41E-321F7870E8C8}"/>
              </a:ext>
            </a:extLst>
          </p:cNvPr>
          <p:cNvSpPr>
            <a:spLocks noGrp="1"/>
          </p:cNvSpPr>
          <p:nvPr>
            <p:ph idx="4294967295"/>
          </p:nvPr>
        </p:nvSpPr>
        <p:spPr/>
        <p:txBody>
          <a:bodyPr/>
          <a:lstStyle/>
          <a:p>
            <a:r>
              <a:rPr lang="en-US" altLang="en-US"/>
              <a:t>Mechanism has many similarities to replication.</a:t>
            </a:r>
          </a:p>
          <a:p>
            <a:pPr lvl="1"/>
            <a:r>
              <a:rPr lang="en-US" altLang="en-US"/>
              <a:t>A polymerase enzyme copies a DNA template (single strand) </a:t>
            </a:r>
          </a:p>
          <a:p>
            <a:pPr lvl="1"/>
            <a:endParaRPr lang="en-US" altLang="en-US"/>
          </a:p>
          <a:p>
            <a:pPr lvl="1"/>
            <a:r>
              <a:rPr lang="en-US" altLang="en-US"/>
              <a:t>New strand of RNA is complementary to the DNA sequence.</a:t>
            </a:r>
          </a:p>
          <a:p>
            <a:endParaRPr lang="en-US" altLang="en-US"/>
          </a:p>
          <a:p>
            <a:endParaRPr lang="en-US" altLang="en-US"/>
          </a:p>
        </p:txBody>
      </p:sp>
    </p:spTree>
    <p:extLst>
      <p:ext uri="{BB962C8B-B14F-4D97-AF65-F5344CB8AC3E}">
        <p14:creationId xmlns:p14="http://schemas.microsoft.com/office/powerpoint/2010/main" val="4040918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C80773E9-2D41-C840-B804-A14BEA6D51DA}"/>
              </a:ext>
            </a:extLst>
          </p:cNvPr>
          <p:cNvSpPr>
            <a:spLocks noGrp="1"/>
          </p:cNvSpPr>
          <p:nvPr>
            <p:ph type="title" idx="4294967295"/>
          </p:nvPr>
        </p:nvSpPr>
        <p:spPr/>
        <p:txBody>
          <a:bodyPr/>
          <a:lstStyle/>
          <a:p>
            <a:endParaRPr lang="en-US" altLang="en-US"/>
          </a:p>
        </p:txBody>
      </p:sp>
      <p:sp>
        <p:nvSpPr>
          <p:cNvPr id="53250" name="Content Placeholder 2">
            <a:extLst>
              <a:ext uri="{FF2B5EF4-FFF2-40B4-BE49-F238E27FC236}">
                <a16:creationId xmlns:a16="http://schemas.microsoft.com/office/drawing/2014/main" id="{6842EE04-73B3-5548-B1C8-BC6A5B87D252}"/>
              </a:ext>
            </a:extLst>
          </p:cNvPr>
          <p:cNvSpPr>
            <a:spLocks noGrp="1"/>
          </p:cNvSpPr>
          <p:nvPr>
            <p:ph idx="4294967295"/>
          </p:nvPr>
        </p:nvSpPr>
        <p:spPr/>
        <p:txBody>
          <a:bodyPr/>
          <a:lstStyle/>
          <a:p>
            <a:pPr>
              <a:buFont typeface="Arial" panose="020B0604020202020204" pitchFamily="34" charset="0"/>
              <a:buNone/>
            </a:pPr>
            <a:r>
              <a:rPr lang="en-US" altLang="en-US"/>
              <a:t>DNA (portion of a gene)</a:t>
            </a:r>
          </a:p>
          <a:p>
            <a:pPr>
              <a:buFont typeface="Arial" panose="020B0604020202020204" pitchFamily="34" charset="0"/>
              <a:buNone/>
            </a:pPr>
            <a:r>
              <a:rPr lang="en-US" altLang="en-US"/>
              <a:t>3</a:t>
            </a:r>
            <a:r>
              <a:rPr lang="ja-JP" altLang="en-US"/>
              <a:t>’</a:t>
            </a:r>
            <a:r>
              <a:rPr lang="en-US" altLang="ja-JP"/>
              <a:t>----G-C-A-A-T-C-T-A----5</a:t>
            </a:r>
            <a:r>
              <a:rPr lang="ja-JP" altLang="en-US"/>
              <a:t>’</a:t>
            </a:r>
            <a:r>
              <a:rPr lang="en-US" altLang="ja-JP"/>
              <a:t>…</a:t>
            </a:r>
          </a:p>
          <a:p>
            <a:pPr>
              <a:buFont typeface="Arial" panose="020B0604020202020204" pitchFamily="34" charset="0"/>
              <a:buNone/>
            </a:pPr>
            <a:r>
              <a:rPr lang="en-US" altLang="en-US"/>
              <a:t>5</a:t>
            </a:r>
            <a:r>
              <a:rPr lang="ja-JP" altLang="en-US"/>
              <a:t>’</a:t>
            </a:r>
            <a:r>
              <a:rPr lang="en-US" altLang="ja-JP"/>
              <a:t>----C-G-T-T-A-G-A-T---3</a:t>
            </a:r>
            <a:r>
              <a:rPr lang="ja-JP" altLang="en-US"/>
              <a:t>’</a:t>
            </a:r>
            <a:r>
              <a:rPr lang="en-US" altLang="ja-JP"/>
              <a:t>…</a:t>
            </a:r>
            <a:endParaRPr lang="en-US" altLang="en-US"/>
          </a:p>
        </p:txBody>
      </p:sp>
    </p:spTree>
    <p:extLst>
      <p:ext uri="{BB962C8B-B14F-4D97-AF65-F5344CB8AC3E}">
        <p14:creationId xmlns:p14="http://schemas.microsoft.com/office/powerpoint/2010/main" val="497587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CE8BC813-2103-3641-957B-3D134BB62DCB}"/>
              </a:ext>
            </a:extLst>
          </p:cNvPr>
          <p:cNvSpPr>
            <a:spLocks noGrp="1"/>
          </p:cNvSpPr>
          <p:nvPr>
            <p:ph type="title" idx="4294967295"/>
          </p:nvPr>
        </p:nvSpPr>
        <p:spPr/>
        <p:txBody>
          <a:bodyPr/>
          <a:lstStyle/>
          <a:p>
            <a:endParaRPr lang="en-US" altLang="en-US"/>
          </a:p>
        </p:txBody>
      </p:sp>
      <p:sp>
        <p:nvSpPr>
          <p:cNvPr id="54274" name="Content Placeholder 2">
            <a:extLst>
              <a:ext uri="{FF2B5EF4-FFF2-40B4-BE49-F238E27FC236}">
                <a16:creationId xmlns:a16="http://schemas.microsoft.com/office/drawing/2014/main" id="{838658E0-FA99-3744-A5A1-2709D86CDF9F}"/>
              </a:ext>
            </a:extLst>
          </p:cNvPr>
          <p:cNvSpPr>
            <a:spLocks noGrp="1"/>
          </p:cNvSpPr>
          <p:nvPr>
            <p:ph idx="4294967295"/>
          </p:nvPr>
        </p:nvSpPr>
        <p:spPr/>
        <p:txBody>
          <a:bodyPr/>
          <a:lstStyle/>
          <a:p>
            <a:pPr>
              <a:buFont typeface="Arial" panose="020B0604020202020204" pitchFamily="34" charset="0"/>
              <a:buNone/>
            </a:pPr>
            <a:r>
              <a:rPr lang="en-US" altLang="en-US"/>
              <a:t>DNA</a:t>
            </a:r>
          </a:p>
          <a:p>
            <a:pPr>
              <a:buFont typeface="Arial" panose="020B0604020202020204" pitchFamily="34" charset="0"/>
              <a:buNone/>
            </a:pPr>
            <a:r>
              <a:rPr lang="en-US" altLang="en-US"/>
              <a:t>3</a:t>
            </a:r>
            <a:r>
              <a:rPr lang="ja-JP" altLang="en-US"/>
              <a:t>’</a:t>
            </a:r>
            <a:r>
              <a:rPr lang="en-US" altLang="ja-JP"/>
              <a:t>----G-C-A-A-T-C-T-A----5</a:t>
            </a:r>
            <a:r>
              <a:rPr lang="ja-JP" altLang="en-US"/>
              <a:t>’</a:t>
            </a:r>
            <a:r>
              <a:rPr lang="en-US" altLang="ja-JP"/>
              <a:t>…</a:t>
            </a:r>
          </a:p>
          <a:p>
            <a:pPr>
              <a:buFont typeface="Arial" panose="020B0604020202020204" pitchFamily="34" charset="0"/>
              <a:buNone/>
            </a:pPr>
            <a:r>
              <a:rPr lang="en-US" altLang="en-US"/>
              <a:t>5</a:t>
            </a:r>
            <a:r>
              <a:rPr lang="ja-JP" altLang="en-US"/>
              <a:t>’</a:t>
            </a:r>
            <a:r>
              <a:rPr lang="en-US" altLang="ja-JP"/>
              <a:t>----C-G-T-T-A-G-A-T---3</a:t>
            </a:r>
            <a:r>
              <a:rPr lang="ja-JP" altLang="en-US"/>
              <a:t>’</a:t>
            </a:r>
            <a:r>
              <a:rPr lang="en-US" altLang="ja-JP"/>
              <a:t>…</a:t>
            </a:r>
            <a:endParaRPr lang="en-US" altLang="en-US"/>
          </a:p>
        </p:txBody>
      </p:sp>
      <p:sp>
        <p:nvSpPr>
          <p:cNvPr id="4" name="Oval 3">
            <a:extLst>
              <a:ext uri="{FF2B5EF4-FFF2-40B4-BE49-F238E27FC236}">
                <a16:creationId xmlns:a16="http://schemas.microsoft.com/office/drawing/2014/main" id="{995C6853-69E0-F34E-AC54-259F194A4293}"/>
              </a:ext>
            </a:extLst>
          </p:cNvPr>
          <p:cNvSpPr/>
          <p:nvPr/>
        </p:nvSpPr>
        <p:spPr>
          <a:xfrm>
            <a:off x="1004888" y="2209800"/>
            <a:ext cx="38290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276" name="TextBox 4">
            <a:extLst>
              <a:ext uri="{FF2B5EF4-FFF2-40B4-BE49-F238E27FC236}">
                <a16:creationId xmlns:a16="http://schemas.microsoft.com/office/drawing/2014/main" id="{42F3FC98-E275-2C41-B548-3F82FABA33BA}"/>
              </a:ext>
            </a:extLst>
          </p:cNvPr>
          <p:cNvSpPr txBox="1">
            <a:spLocks noChangeArrowheads="1"/>
          </p:cNvSpPr>
          <p:nvPr/>
        </p:nvSpPr>
        <p:spPr bwMode="auto">
          <a:xfrm>
            <a:off x="5314950" y="2571750"/>
            <a:ext cx="1257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coding  strand</a:t>
            </a:r>
          </a:p>
        </p:txBody>
      </p:sp>
    </p:spTree>
    <p:extLst>
      <p:ext uri="{BB962C8B-B14F-4D97-AF65-F5344CB8AC3E}">
        <p14:creationId xmlns:p14="http://schemas.microsoft.com/office/powerpoint/2010/main" val="787735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B521743D-D4FF-864A-A5EA-0B1B0AE608B9}"/>
              </a:ext>
            </a:extLst>
          </p:cNvPr>
          <p:cNvSpPr>
            <a:spLocks noGrp="1"/>
          </p:cNvSpPr>
          <p:nvPr>
            <p:ph type="title" idx="4294967295"/>
          </p:nvPr>
        </p:nvSpPr>
        <p:spPr/>
        <p:txBody>
          <a:bodyPr/>
          <a:lstStyle/>
          <a:p>
            <a:endParaRPr lang="en-US" altLang="en-US"/>
          </a:p>
        </p:txBody>
      </p:sp>
      <p:sp>
        <p:nvSpPr>
          <p:cNvPr id="55298" name="Content Placeholder 2">
            <a:extLst>
              <a:ext uri="{FF2B5EF4-FFF2-40B4-BE49-F238E27FC236}">
                <a16:creationId xmlns:a16="http://schemas.microsoft.com/office/drawing/2014/main" id="{A34A283D-1E7A-774D-80E5-CF29894592AF}"/>
              </a:ext>
            </a:extLst>
          </p:cNvPr>
          <p:cNvSpPr>
            <a:spLocks noGrp="1"/>
          </p:cNvSpPr>
          <p:nvPr>
            <p:ph idx="4294967295"/>
          </p:nvPr>
        </p:nvSpPr>
        <p:spPr/>
        <p:txBody>
          <a:bodyPr/>
          <a:lstStyle/>
          <a:p>
            <a:pPr>
              <a:buFont typeface="Arial" panose="020B0604020202020204" pitchFamily="34" charset="0"/>
              <a:buNone/>
            </a:pPr>
            <a:r>
              <a:rPr lang="en-US" altLang="en-US"/>
              <a:t>DNA</a:t>
            </a:r>
          </a:p>
          <a:p>
            <a:pPr>
              <a:buFont typeface="Arial" panose="020B0604020202020204" pitchFamily="34" charset="0"/>
              <a:buNone/>
            </a:pPr>
            <a:r>
              <a:rPr lang="en-US" altLang="en-US"/>
              <a:t>3</a:t>
            </a:r>
            <a:r>
              <a:rPr lang="ja-JP" altLang="en-US"/>
              <a:t>’</a:t>
            </a:r>
            <a:r>
              <a:rPr lang="en-US" altLang="ja-JP"/>
              <a:t>----G-C-A-A-T-C-T-A----5</a:t>
            </a:r>
            <a:r>
              <a:rPr lang="ja-JP" altLang="en-US"/>
              <a:t>’</a:t>
            </a:r>
            <a:r>
              <a:rPr lang="en-US" altLang="ja-JP"/>
              <a:t>…</a:t>
            </a:r>
          </a:p>
          <a:p>
            <a:pPr>
              <a:buFont typeface="Arial" panose="020B0604020202020204" pitchFamily="34" charset="0"/>
              <a:buNone/>
            </a:pPr>
            <a:r>
              <a:rPr lang="en-US" altLang="en-US">
                <a:solidFill>
                  <a:srgbClr val="FF0000"/>
                </a:solidFill>
              </a:rPr>
              <a:t>5</a:t>
            </a:r>
            <a:r>
              <a:rPr lang="ja-JP" altLang="en-US">
                <a:solidFill>
                  <a:srgbClr val="FF0000"/>
                </a:solidFill>
              </a:rPr>
              <a:t>’</a:t>
            </a:r>
            <a:r>
              <a:rPr lang="en-US" altLang="ja-JP">
                <a:solidFill>
                  <a:srgbClr val="FF0000"/>
                </a:solidFill>
              </a:rPr>
              <a:t>----C-G-U-U-A-G-A-U---3</a:t>
            </a:r>
            <a:r>
              <a:rPr lang="ja-JP" altLang="en-US">
                <a:solidFill>
                  <a:srgbClr val="FF0000"/>
                </a:solidFill>
              </a:rPr>
              <a:t>’</a:t>
            </a:r>
            <a:r>
              <a:rPr lang="en-US" altLang="ja-JP">
                <a:solidFill>
                  <a:srgbClr val="FF0000"/>
                </a:solidFill>
              </a:rPr>
              <a:t>…  </a:t>
            </a:r>
          </a:p>
          <a:p>
            <a:pPr>
              <a:buFont typeface="Arial" panose="020B0604020202020204" pitchFamily="34" charset="0"/>
              <a:buNone/>
            </a:pPr>
            <a:r>
              <a:rPr lang="en-US" altLang="en-US">
                <a:solidFill>
                  <a:srgbClr val="FF0000"/>
                </a:solidFill>
              </a:rPr>
              <a:t> (complementary RNA)</a:t>
            </a:r>
          </a:p>
          <a:p>
            <a:pPr>
              <a:buFont typeface="Arial" panose="020B0604020202020204" pitchFamily="34" charset="0"/>
              <a:buNone/>
            </a:pPr>
            <a:endParaRPr lang="en-US" altLang="en-US">
              <a:solidFill>
                <a:srgbClr val="FF0000"/>
              </a:solidFill>
            </a:endParaRPr>
          </a:p>
          <a:p>
            <a:pPr>
              <a:buFont typeface="Arial" panose="020B0604020202020204" pitchFamily="34" charset="0"/>
              <a:buNone/>
            </a:pPr>
            <a:endParaRPr lang="en-US" altLang="en-US">
              <a:solidFill>
                <a:srgbClr val="FF0000"/>
              </a:solidFill>
            </a:endParaRPr>
          </a:p>
          <a:p>
            <a:pPr>
              <a:buFont typeface="Arial" panose="020B0604020202020204" pitchFamily="34" charset="0"/>
              <a:buNone/>
            </a:pPr>
            <a:r>
              <a:rPr lang="en-US" altLang="en-US"/>
              <a:t>5</a:t>
            </a:r>
            <a:r>
              <a:rPr lang="ja-JP" altLang="en-US"/>
              <a:t>’</a:t>
            </a:r>
            <a:r>
              <a:rPr lang="en-US" altLang="ja-JP"/>
              <a:t>----C-G-T-T-A-G-A-T---3</a:t>
            </a:r>
            <a:r>
              <a:rPr lang="ja-JP" altLang="en-US"/>
              <a:t>’</a:t>
            </a:r>
            <a:r>
              <a:rPr lang="en-US" altLang="ja-JP"/>
              <a:t>…  </a:t>
            </a:r>
          </a:p>
          <a:p>
            <a:pPr>
              <a:buFont typeface="Arial" panose="020B0604020202020204" pitchFamily="34" charset="0"/>
              <a:buNone/>
            </a:pPr>
            <a:endParaRPr lang="en-US" altLang="en-US">
              <a:solidFill>
                <a:srgbClr val="FF0000"/>
              </a:solidFill>
            </a:endParaRPr>
          </a:p>
        </p:txBody>
      </p:sp>
      <p:sp>
        <p:nvSpPr>
          <p:cNvPr id="4" name="Oval 3">
            <a:extLst>
              <a:ext uri="{FF2B5EF4-FFF2-40B4-BE49-F238E27FC236}">
                <a16:creationId xmlns:a16="http://schemas.microsoft.com/office/drawing/2014/main" id="{01A55D56-952E-6C43-8A63-7A0EB28F46E0}"/>
              </a:ext>
            </a:extLst>
          </p:cNvPr>
          <p:cNvSpPr/>
          <p:nvPr/>
        </p:nvSpPr>
        <p:spPr>
          <a:xfrm>
            <a:off x="1000125" y="2209800"/>
            <a:ext cx="3829050" cy="5143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300" name="TextBox 4">
            <a:extLst>
              <a:ext uri="{FF2B5EF4-FFF2-40B4-BE49-F238E27FC236}">
                <a16:creationId xmlns:a16="http://schemas.microsoft.com/office/drawing/2014/main" id="{D868C564-1E27-094C-A723-6EA215BA1610}"/>
              </a:ext>
            </a:extLst>
          </p:cNvPr>
          <p:cNvSpPr txBox="1">
            <a:spLocks noChangeArrowheads="1"/>
          </p:cNvSpPr>
          <p:nvPr/>
        </p:nvSpPr>
        <p:spPr bwMode="auto">
          <a:xfrm>
            <a:off x="5314950" y="2571750"/>
            <a:ext cx="1257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coding  strand</a:t>
            </a:r>
          </a:p>
        </p:txBody>
      </p:sp>
      <p:sp>
        <p:nvSpPr>
          <p:cNvPr id="55301" name="TextBox 5">
            <a:extLst>
              <a:ext uri="{FF2B5EF4-FFF2-40B4-BE49-F238E27FC236}">
                <a16:creationId xmlns:a16="http://schemas.microsoft.com/office/drawing/2014/main" id="{68C7C218-3F62-C249-B9E5-4A982DD85CDD}"/>
              </a:ext>
            </a:extLst>
          </p:cNvPr>
          <p:cNvSpPr txBox="1">
            <a:spLocks noChangeArrowheads="1"/>
          </p:cNvSpPr>
          <p:nvPr/>
        </p:nvSpPr>
        <p:spPr bwMode="auto">
          <a:xfrm>
            <a:off x="5429250" y="4857750"/>
            <a:ext cx="1257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Non-coding  strand</a:t>
            </a:r>
          </a:p>
        </p:txBody>
      </p:sp>
    </p:spTree>
    <p:extLst>
      <p:ext uri="{BB962C8B-B14F-4D97-AF65-F5344CB8AC3E}">
        <p14:creationId xmlns:p14="http://schemas.microsoft.com/office/powerpoint/2010/main" val="4267377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4D39E3F6-564A-B540-9006-F9815874979B}"/>
              </a:ext>
            </a:extLst>
          </p:cNvPr>
          <p:cNvSpPr>
            <a:spLocks noGrp="1"/>
          </p:cNvSpPr>
          <p:nvPr>
            <p:ph type="title" idx="4294967295"/>
          </p:nvPr>
        </p:nvSpPr>
        <p:spPr/>
        <p:txBody>
          <a:bodyPr/>
          <a:lstStyle/>
          <a:p>
            <a:r>
              <a:rPr lang="en-US" altLang="en-US"/>
              <a:t>Several key differences</a:t>
            </a:r>
          </a:p>
        </p:txBody>
      </p:sp>
      <p:sp>
        <p:nvSpPr>
          <p:cNvPr id="56322" name="Content Placeholder 2">
            <a:extLst>
              <a:ext uri="{FF2B5EF4-FFF2-40B4-BE49-F238E27FC236}">
                <a16:creationId xmlns:a16="http://schemas.microsoft.com/office/drawing/2014/main" id="{CA8CB749-FDAF-5143-A812-645A15259BF3}"/>
              </a:ext>
            </a:extLst>
          </p:cNvPr>
          <p:cNvSpPr>
            <a:spLocks noGrp="1"/>
          </p:cNvSpPr>
          <p:nvPr>
            <p:ph idx="4294967295"/>
          </p:nvPr>
        </p:nvSpPr>
        <p:spPr/>
        <p:txBody>
          <a:bodyPr/>
          <a:lstStyle/>
          <a:p>
            <a:pPr marL="457200" indent="-457200">
              <a:buFont typeface="Arial" panose="020B0604020202020204" pitchFamily="34" charset="0"/>
              <a:buAutoNum type="arabicPeriod"/>
            </a:pPr>
            <a:r>
              <a:rPr lang="en-US" altLang="en-US"/>
              <a:t>Only specific regions of the DNA are transcribed into RNA (Genes)</a:t>
            </a:r>
          </a:p>
          <a:p>
            <a:pPr lvl="1" indent="-400050">
              <a:buFont typeface="Arial" panose="020B0604020202020204" pitchFamily="34" charset="0"/>
              <a:buNone/>
            </a:pPr>
            <a:r>
              <a:rPr lang="en-US" altLang="en-US"/>
              <a:t>--90+% of bacteria genome is genes</a:t>
            </a:r>
          </a:p>
          <a:p>
            <a:pPr lvl="1" indent="-400050">
              <a:buFont typeface="Arial" panose="020B0604020202020204" pitchFamily="34" charset="0"/>
              <a:buNone/>
            </a:pPr>
            <a:r>
              <a:rPr lang="en-US" altLang="en-US"/>
              <a:t>--&lt;2% of human genome is genes (as traditionally defined)</a:t>
            </a:r>
          </a:p>
          <a:p>
            <a:pPr lvl="1" indent="-400050">
              <a:buFont typeface="Arial" panose="020B0604020202020204" pitchFamily="34" charset="0"/>
              <a:buNone/>
            </a:pPr>
            <a:endParaRPr lang="en-US" altLang="en-US"/>
          </a:p>
          <a:p>
            <a:pPr lvl="1" indent="-400050">
              <a:buFont typeface="Arial" panose="020B0604020202020204" pitchFamily="34" charset="0"/>
              <a:buNone/>
            </a:pPr>
            <a:r>
              <a:rPr lang="en-US" altLang="en-US"/>
              <a:t>2.  Within genes only one of the 2 strands is transcribed (coding strand)</a:t>
            </a:r>
          </a:p>
        </p:txBody>
      </p:sp>
    </p:spTree>
    <p:extLst>
      <p:ext uri="{BB962C8B-B14F-4D97-AF65-F5344CB8AC3E}">
        <p14:creationId xmlns:p14="http://schemas.microsoft.com/office/powerpoint/2010/main" val="880271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5E0129A3-7344-4643-9E23-2AEB86AC588F}"/>
              </a:ext>
            </a:extLst>
          </p:cNvPr>
          <p:cNvSpPr>
            <a:spLocks noGrp="1"/>
          </p:cNvSpPr>
          <p:nvPr>
            <p:ph type="title" idx="4294967295"/>
          </p:nvPr>
        </p:nvSpPr>
        <p:spPr/>
        <p:txBody>
          <a:bodyPr/>
          <a:lstStyle/>
          <a:p>
            <a:endParaRPr lang="en-US" altLang="en-US"/>
          </a:p>
        </p:txBody>
      </p:sp>
      <p:sp>
        <p:nvSpPr>
          <p:cNvPr id="57346" name="Rectangle 3">
            <a:extLst>
              <a:ext uri="{FF2B5EF4-FFF2-40B4-BE49-F238E27FC236}">
                <a16:creationId xmlns:a16="http://schemas.microsoft.com/office/drawing/2014/main" id="{6518B3EC-58CB-5B49-9898-29F380314732}"/>
              </a:ext>
            </a:extLst>
          </p:cNvPr>
          <p:cNvSpPr>
            <a:spLocks noGrp="1"/>
          </p:cNvSpPr>
          <p:nvPr>
            <p:ph type="body" idx="4294967295"/>
          </p:nvPr>
        </p:nvSpPr>
        <p:spPr>
          <a:xfrm>
            <a:off x="1428750" y="2057400"/>
            <a:ext cx="6229350" cy="3771900"/>
          </a:xfrm>
        </p:spPr>
        <p:txBody>
          <a:bodyPr/>
          <a:lstStyle/>
          <a:p>
            <a:pPr marL="457200" indent="-457200">
              <a:buFont typeface="Arial" panose="020B0604020202020204" pitchFamily="34" charset="0"/>
              <a:buAutoNum type="arabicPeriod" startAt="3"/>
            </a:pPr>
            <a:r>
              <a:rPr lang="en-US" altLang="en-US"/>
              <a:t>Newly made RNA dissociates from the DNA template. (not like semi-conservative replication)</a:t>
            </a:r>
          </a:p>
          <a:p>
            <a:pPr marL="457200" indent="-457200">
              <a:buFont typeface="Arial" panose="020B0604020202020204" pitchFamily="34" charset="0"/>
              <a:buAutoNum type="arabicPeriod" startAt="3"/>
            </a:pPr>
            <a:endParaRPr lang="en-US" altLang="en-US"/>
          </a:p>
          <a:p>
            <a:pPr marL="457200" indent="-457200">
              <a:buFont typeface="Arial" panose="020B0604020202020204" pitchFamily="34" charset="0"/>
              <a:buAutoNum type="arabicPeriod" startAt="3"/>
            </a:pPr>
            <a:endParaRPr lang="en-US" altLang="en-US"/>
          </a:p>
          <a:p>
            <a:pPr marL="457200" indent="-457200">
              <a:buFont typeface="Arial" panose="020B0604020202020204" pitchFamily="34" charset="0"/>
              <a:buAutoNum type="arabicPeriod" startAt="3"/>
            </a:pPr>
            <a:r>
              <a:rPr lang="en-US" altLang="en-US"/>
              <a:t>Enzyme is </a:t>
            </a:r>
            <a:r>
              <a:rPr lang="en-US" altLang="en-US">
                <a:solidFill>
                  <a:srgbClr val="FF0000"/>
                </a:solidFill>
              </a:rPr>
              <a:t>RNA polymerase</a:t>
            </a:r>
            <a:r>
              <a:rPr lang="en-US" altLang="en-US"/>
              <a:t>.</a:t>
            </a:r>
          </a:p>
          <a:p>
            <a:pPr marL="457200" indent="-457200">
              <a:buFont typeface="Arial" panose="020B0604020202020204" pitchFamily="34" charset="0"/>
              <a:buNone/>
            </a:pPr>
            <a:endParaRPr lang="en-US" altLang="en-US"/>
          </a:p>
        </p:txBody>
      </p:sp>
    </p:spTree>
    <p:extLst>
      <p:ext uri="{BB962C8B-B14F-4D97-AF65-F5344CB8AC3E}">
        <p14:creationId xmlns:p14="http://schemas.microsoft.com/office/powerpoint/2010/main" val="3737105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cture15fall2019" id="{4730676C-6FA9-C345-BECF-E89A4A5E5E2B}" vid="{9F4E1826-619B-C14D-B240-255328F1E8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5041</TotalTime>
  <Words>1368</Words>
  <Application>Microsoft Macintosh PowerPoint</Application>
  <PresentationFormat>On-screen Show (4:3)</PresentationFormat>
  <Paragraphs>162</Paragraphs>
  <Slides>37</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Office Theme</vt:lpstr>
      <vt:lpstr>Lecture 36 Dec. 11th  , 2019</vt:lpstr>
      <vt:lpstr>Where were we? </vt:lpstr>
      <vt:lpstr>Chapter 13…</vt:lpstr>
      <vt:lpstr>Gene expression begins with transcription of DNA into RNA. </vt:lpstr>
      <vt:lpstr>PowerPoint Presentation</vt:lpstr>
      <vt:lpstr>PowerPoint Presentation</vt:lpstr>
      <vt:lpstr>PowerPoint Presentation</vt:lpstr>
      <vt:lpstr>Several key differences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Eukaryotes…</vt:lpstr>
      <vt:lpstr>PowerPoint Presentation</vt:lpstr>
      <vt:lpstr>PowerPoint Presentation</vt:lpstr>
      <vt:lpstr>PowerPoint Presentation</vt:lpstr>
      <vt:lpstr>PowerPoint Presentation</vt:lpstr>
      <vt:lpstr>Gene expression regulation</vt:lpstr>
      <vt:lpstr>Recall the structure of genes</vt:lpstr>
      <vt:lpstr>PowerPoint Presentation</vt:lpstr>
      <vt:lpstr>For example, this gene might be expressed only in muscle cells. In that case, we would assume the transcription factor protein would be made only in muscle cells.</vt:lpstr>
      <vt:lpstr>Animations</vt:lpstr>
      <vt:lpstr>How is mRNA translated into protein</vt:lpstr>
      <vt:lpstr>The code—Translation </vt:lpstr>
      <vt:lpstr>PowerPoint Presentation</vt:lpstr>
      <vt:lpstr>The code…</vt:lpstr>
      <vt:lpstr>Continued…</vt:lpstr>
      <vt:lpstr>PowerPoint Presentation</vt:lpstr>
      <vt:lpstr>Continued…</vt:lpstr>
      <vt:lpstr>Continued…</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15 October 7,2019</dc:title>
  <dc:subject/>
  <dc:creator>Super, Heidi</dc:creator>
  <cp:keywords/>
  <dc:description/>
  <cp:lastModifiedBy>Super, Heidi</cp:lastModifiedBy>
  <cp:revision>99</cp:revision>
  <cp:lastPrinted>2019-10-11T13:27:27Z</cp:lastPrinted>
  <dcterms:created xsi:type="dcterms:W3CDTF">2019-10-07T18:23:51Z</dcterms:created>
  <dcterms:modified xsi:type="dcterms:W3CDTF">2019-12-11T12:48:58Z</dcterms:modified>
  <cp:category/>
</cp:coreProperties>
</file>